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5"/>
  </p:notesMasterIdLst>
  <p:sldIdLst>
    <p:sldId id="490" r:id="rId2"/>
    <p:sldId id="472" r:id="rId3"/>
    <p:sldId id="456" r:id="rId4"/>
    <p:sldId id="457" r:id="rId5"/>
    <p:sldId id="459" r:id="rId6"/>
    <p:sldId id="460" r:id="rId7"/>
    <p:sldId id="461" r:id="rId8"/>
    <p:sldId id="462" r:id="rId9"/>
    <p:sldId id="463" r:id="rId10"/>
    <p:sldId id="473" r:id="rId11"/>
    <p:sldId id="491" r:id="rId12"/>
    <p:sldId id="493" r:id="rId13"/>
    <p:sldId id="492" r:id="rId14"/>
    <p:sldId id="494" r:id="rId15"/>
    <p:sldId id="502" r:id="rId16"/>
    <p:sldId id="475" r:id="rId17"/>
    <p:sldId id="496" r:id="rId18"/>
    <p:sldId id="497" r:id="rId19"/>
    <p:sldId id="498" r:id="rId20"/>
    <p:sldId id="500" r:id="rId21"/>
    <p:sldId id="499" r:id="rId22"/>
    <p:sldId id="501" r:id="rId23"/>
    <p:sldId id="482" r:id="rId24"/>
  </p:sldIdLst>
  <p:sldSz cx="9144000" cy="5143500" type="screen16x9"/>
  <p:notesSz cx="6669088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2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1117">
          <p15:clr>
            <a:srgbClr val="A4A3A4"/>
          </p15:clr>
        </p15:guide>
        <p15:guide id="6" orient="horz" pos="1026">
          <p15:clr>
            <a:srgbClr val="A4A3A4"/>
          </p15:clr>
        </p15:guide>
        <p15:guide id="7" orient="horz" pos="2296">
          <p15:clr>
            <a:srgbClr val="A4A3A4"/>
          </p15:clr>
        </p15:guide>
        <p15:guide id="8" orient="horz" pos="3657">
          <p15:clr>
            <a:srgbClr val="A4A3A4"/>
          </p15:clr>
        </p15:guide>
        <p15:guide id="9" orient="horz" pos="1298">
          <p15:clr>
            <a:srgbClr val="A4A3A4"/>
          </p15:clr>
        </p15:guide>
        <p15:guide id="10" pos="340">
          <p15:clr>
            <a:srgbClr val="A4A3A4"/>
          </p15:clr>
        </p15:guide>
        <p15:guide id="11" pos="5420">
          <p15:clr>
            <a:srgbClr val="A4A3A4"/>
          </p15:clr>
        </p15:guide>
        <p15:guide id="12" pos="2848">
          <p15:clr>
            <a:srgbClr val="A4A3A4"/>
          </p15:clr>
        </p15:guide>
        <p15:guide id="13" pos="2913">
          <p15:clr>
            <a:srgbClr val="A4A3A4"/>
          </p15:clr>
        </p15:guide>
        <p15:guide id="14" pos="25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76B7"/>
    <a:srgbClr val="0070B7"/>
    <a:srgbClr val="0000FF"/>
    <a:srgbClr val="BD0D2E"/>
    <a:srgbClr val="95BFD6"/>
    <a:srgbClr val="EAEEF1"/>
    <a:srgbClr val="317CBC"/>
    <a:srgbClr val="91B3DB"/>
    <a:srgbClr val="DE9529"/>
    <a:srgbClr val="BED4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4A12425-1743-4CEA-86C3-5EB457856365}" styleName="MIO Styl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rgbClr val="BED2F0"/>
          </a:solidFill>
        </a:fill>
      </a:tcStyle>
    </a:band1H>
    <a:band2H>
      <a:tcStyle>
        <a:tcBdr/>
        <a:fill>
          <a:solidFill>
            <a:srgbClr val="D7E1F5"/>
          </a:solidFill>
        </a:fill>
      </a:tcStyle>
    </a:band2H>
    <a:firstRow>
      <a:tcTxStyle b="on"/>
      <a:tcStyle>
        <a:tcBdr>
          <a:bottom>
            <a:ln w="38100" cmpd="sng">
              <a:solidFill>
                <a:srgbClr val="FFFFFF"/>
              </a:solidFill>
            </a:ln>
          </a:bottom>
        </a:tcBdr>
        <a:fill>
          <a:solidFill>
            <a:srgbClr val="0073B9"/>
          </a:solidFill>
        </a:fill>
      </a:tcStyle>
    </a:firstRow>
  </a:tblStyle>
  <a:tblStyle styleId="{CBA9FB59-207E-4CF0-9C44-E63F8402828A}" styleName="MIO Styl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rgbClr val="BED2F0"/>
          </a:solidFill>
        </a:fill>
      </a:tcStyle>
    </a:band1H>
    <a:band2H>
      <a:tcStyle>
        <a:tcBdr/>
        <a:fill>
          <a:solidFill>
            <a:srgbClr val="D7E1F5"/>
          </a:solidFill>
        </a:fill>
      </a:tcStyle>
    </a:band2H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2718" autoAdjust="0"/>
  </p:normalViewPr>
  <p:slideViewPr>
    <p:cSldViewPr showGuides="1">
      <p:cViewPr varScale="1">
        <p:scale>
          <a:sx n="85" d="100"/>
          <a:sy n="85" d="100"/>
        </p:scale>
        <p:origin x="-78" y="-120"/>
      </p:cViewPr>
      <p:guideLst>
        <p:guide orient="horz" pos="429"/>
        <p:guide orient="horz" pos="2879"/>
        <p:guide orient="horz" pos="599"/>
        <p:guide orient="horz" pos="2811"/>
        <p:guide orient="horz" pos="838"/>
        <p:guide orient="horz" pos="770"/>
        <p:guide orient="horz" pos="1722"/>
        <p:guide orient="horz" pos="2743"/>
        <p:guide orient="horz" pos="974"/>
        <p:guide pos="340"/>
        <p:guide pos="5420"/>
        <p:guide pos="2848"/>
        <p:guide pos="2913"/>
        <p:guide pos="25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3136-3125-48F6-9401-F7C40DB7A49D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8375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F4A64-1FA6-43B5-A561-C36120BA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285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9075" y="179388"/>
            <a:ext cx="7296150" cy="41052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2" name="Rechteck 1"/>
          <p:cNvSpPr/>
          <p:nvPr/>
        </p:nvSpPr>
        <p:spPr>
          <a:xfrm>
            <a:off x="6423025" y="3113024"/>
            <a:ext cx="433324" cy="614426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  <a:latin typeface="Times New Roman"/>
              </a:rPr>
              <a:t>4</a:t>
            </a:r>
            <a:endParaRPr lang="de-D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3113024"/>
            <a:ext cx="433324" cy="614426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  <a:latin typeface="Times New Roman"/>
              </a:rPr>
              <a:t>4</a:t>
            </a:r>
            <a:endParaRPr lang="de-D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8788" y="8915400"/>
            <a:ext cx="2188420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 smtClean="0">
                <a:solidFill>
                  <a:srgbClr val="C0C0C0"/>
                </a:solidFill>
                <a:latin typeface="Arial"/>
              </a:rPr>
              <a:t>Kr - Gb_Basis 61508- Begriffe der Sicherheitstechnik.pptm</a:t>
            </a:r>
            <a:endParaRPr lang="de-DE" sz="6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8513" y="8794750"/>
            <a:ext cx="325730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C0C0C0"/>
                </a:solidFill>
                <a:latin typeface="Arial"/>
              </a:rPr>
              <a:t>37</a:t>
            </a:r>
            <a:endParaRPr lang="de-DE" sz="100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517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9075" y="179388"/>
            <a:ext cx="7296150" cy="41052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2" name="Rechteck 1"/>
          <p:cNvSpPr/>
          <p:nvPr/>
        </p:nvSpPr>
        <p:spPr>
          <a:xfrm>
            <a:off x="6423025" y="2352675"/>
            <a:ext cx="433324" cy="614426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  <a:latin typeface="Times New Roman"/>
              </a:rPr>
              <a:t>13</a:t>
            </a:r>
            <a:endParaRPr lang="de-D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2352675"/>
            <a:ext cx="433324" cy="614426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  <a:latin typeface="Times New Roman"/>
              </a:rPr>
              <a:t>13</a:t>
            </a:r>
            <a:endParaRPr lang="de-D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8788" y="8915400"/>
            <a:ext cx="185980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 smtClean="0">
                <a:solidFill>
                  <a:srgbClr val="C0C0C0"/>
                </a:solidFill>
                <a:latin typeface="Arial"/>
              </a:rPr>
              <a:t>Stf - Gb_IEC61508-2 Systematische Fehler.pptm</a:t>
            </a:r>
            <a:endParaRPr lang="de-DE" sz="6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8513" y="8794750"/>
            <a:ext cx="396262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C0C0C0"/>
                </a:solidFill>
                <a:latin typeface="Arial"/>
              </a:rPr>
              <a:t>149</a:t>
            </a:r>
            <a:endParaRPr lang="de-DE" sz="100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27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9075" y="179388"/>
            <a:ext cx="7296150" cy="41052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2" name="Rechteck 1"/>
          <p:cNvSpPr/>
          <p:nvPr/>
        </p:nvSpPr>
        <p:spPr>
          <a:xfrm>
            <a:off x="6423025" y="3113024"/>
            <a:ext cx="433324" cy="614426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  <a:latin typeface="Times New Roman"/>
              </a:rPr>
              <a:t>4</a:t>
            </a:r>
            <a:endParaRPr lang="de-D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3113024"/>
            <a:ext cx="433324" cy="614426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  <a:latin typeface="Times New Roman"/>
              </a:rPr>
              <a:t>4</a:t>
            </a:r>
            <a:endParaRPr lang="de-D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8788" y="8915400"/>
            <a:ext cx="2188420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 smtClean="0">
                <a:solidFill>
                  <a:srgbClr val="C0C0C0"/>
                </a:solidFill>
                <a:latin typeface="Arial"/>
              </a:rPr>
              <a:t>Kr - Gb_Basis 61508- Begriffe der Sicherheitstechnik.pptm</a:t>
            </a:r>
            <a:endParaRPr lang="de-DE" sz="6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8513" y="8794750"/>
            <a:ext cx="325730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C0C0C0"/>
                </a:solidFill>
                <a:latin typeface="Arial"/>
              </a:rPr>
              <a:t>41</a:t>
            </a:r>
            <a:endParaRPr lang="de-DE" sz="100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73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9075" y="179388"/>
            <a:ext cx="7296150" cy="4105275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2" name="Rechteck 1"/>
          <p:cNvSpPr/>
          <p:nvPr/>
        </p:nvSpPr>
        <p:spPr>
          <a:xfrm>
            <a:off x="6423025" y="3113024"/>
            <a:ext cx="433324" cy="614426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  <a:latin typeface="Times New Roman"/>
              </a:rPr>
              <a:t>4</a:t>
            </a:r>
            <a:endParaRPr lang="de-D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3113024"/>
            <a:ext cx="433324" cy="614426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  <a:latin typeface="Times New Roman"/>
              </a:rPr>
              <a:t>4</a:t>
            </a:r>
            <a:endParaRPr lang="de-D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8788" y="8915400"/>
            <a:ext cx="2188420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 smtClean="0">
                <a:solidFill>
                  <a:srgbClr val="C0C0C0"/>
                </a:solidFill>
                <a:latin typeface="Arial"/>
              </a:rPr>
              <a:t>Kr - Gb_Basis 61508- Begriffe der Sicherheitstechnik.pptm</a:t>
            </a:r>
            <a:endParaRPr lang="de-DE" sz="6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8513" y="8794750"/>
            <a:ext cx="325730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C0C0C0"/>
                </a:solidFill>
                <a:latin typeface="Arial"/>
              </a:rPr>
              <a:t>44</a:t>
            </a:r>
            <a:endParaRPr lang="de-DE" sz="100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99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9075" y="179388"/>
            <a:ext cx="7296150" cy="4105275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2" name="Rechteck 1"/>
          <p:cNvSpPr/>
          <p:nvPr/>
        </p:nvSpPr>
        <p:spPr>
          <a:xfrm>
            <a:off x="6423025" y="5389626"/>
            <a:ext cx="433324" cy="614426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  <a:latin typeface="Times New Roman"/>
              </a:rPr>
              <a:t>7</a:t>
            </a:r>
            <a:endParaRPr lang="de-D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5389626"/>
            <a:ext cx="433324" cy="614426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  <a:latin typeface="Times New Roman"/>
              </a:rPr>
              <a:t>7</a:t>
            </a:r>
            <a:endParaRPr lang="de-D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8788" y="8915400"/>
            <a:ext cx="161935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 smtClean="0">
                <a:solidFill>
                  <a:srgbClr val="C0C0C0"/>
                </a:solidFill>
                <a:latin typeface="Arial"/>
              </a:rPr>
              <a:t>Kr - Gb_Basis 61508- Risikoanalyse.pptm</a:t>
            </a:r>
            <a:endParaRPr lang="de-DE" sz="6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8513" y="8794750"/>
            <a:ext cx="325730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C0C0C0"/>
                </a:solidFill>
                <a:latin typeface="Arial"/>
              </a:rPr>
              <a:t>86</a:t>
            </a:r>
            <a:endParaRPr lang="de-DE" sz="100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12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9075" y="179388"/>
            <a:ext cx="7296150" cy="4105275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2" name="Rechteck 1"/>
          <p:cNvSpPr/>
          <p:nvPr/>
        </p:nvSpPr>
        <p:spPr>
          <a:xfrm>
            <a:off x="6423025" y="7670800"/>
            <a:ext cx="433324" cy="614426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  <a:latin typeface="Times New Roman"/>
              </a:rPr>
              <a:t>20</a:t>
            </a:r>
            <a:endParaRPr lang="de-D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7670800"/>
            <a:ext cx="433324" cy="614426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  <a:latin typeface="Times New Roman"/>
              </a:rPr>
              <a:t>20</a:t>
            </a:r>
            <a:endParaRPr lang="de-D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8788" y="8915400"/>
            <a:ext cx="260680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 smtClean="0">
                <a:solidFill>
                  <a:srgbClr val="C0C0C0"/>
                </a:solidFill>
                <a:latin typeface="Arial"/>
              </a:rPr>
              <a:t>Stf - Gb_IEC61508-2 Sicherheitstechnische Parameter PFD-PFH.pptm</a:t>
            </a:r>
            <a:endParaRPr lang="de-DE" sz="6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8513" y="8794750"/>
            <a:ext cx="396262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C0C0C0"/>
                </a:solidFill>
                <a:latin typeface="Arial"/>
              </a:rPr>
              <a:t>233</a:t>
            </a:r>
            <a:endParaRPr lang="de-DE" sz="100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02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9075" y="179388"/>
            <a:ext cx="7296150" cy="4105275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2" name="Rechteck 1"/>
          <p:cNvSpPr/>
          <p:nvPr/>
        </p:nvSpPr>
        <p:spPr>
          <a:xfrm>
            <a:off x="6423025" y="2352675"/>
            <a:ext cx="433324" cy="614426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  <a:latin typeface="Times New Roman"/>
              </a:rPr>
              <a:t>13</a:t>
            </a:r>
            <a:endParaRPr lang="de-D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2352675"/>
            <a:ext cx="433324" cy="614426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  <a:latin typeface="Times New Roman"/>
              </a:rPr>
              <a:t>13</a:t>
            </a:r>
            <a:endParaRPr lang="de-D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8788" y="8915400"/>
            <a:ext cx="185980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 smtClean="0">
                <a:solidFill>
                  <a:srgbClr val="C0C0C0"/>
                </a:solidFill>
                <a:latin typeface="Arial"/>
              </a:rPr>
              <a:t>Stf - Gb_IEC61508-2 Systematische Fehler.pptm</a:t>
            </a:r>
            <a:endParaRPr lang="de-DE" sz="6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8513" y="8794750"/>
            <a:ext cx="396262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C0C0C0"/>
                </a:solidFill>
                <a:latin typeface="Arial"/>
              </a:rPr>
              <a:t>148</a:t>
            </a:r>
            <a:endParaRPr lang="de-DE" sz="100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65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9075" y="179388"/>
            <a:ext cx="7296150" cy="41052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2" name="Rechteck 1"/>
          <p:cNvSpPr/>
          <p:nvPr/>
        </p:nvSpPr>
        <p:spPr>
          <a:xfrm>
            <a:off x="6423025" y="2352675"/>
            <a:ext cx="433324" cy="614426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  <a:latin typeface="Times New Roman"/>
              </a:rPr>
              <a:t>13</a:t>
            </a:r>
            <a:endParaRPr lang="de-D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2352675"/>
            <a:ext cx="433324" cy="614426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  <a:latin typeface="Times New Roman"/>
              </a:rPr>
              <a:t>13</a:t>
            </a:r>
            <a:endParaRPr lang="de-D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8788" y="8915400"/>
            <a:ext cx="185980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 smtClean="0">
                <a:solidFill>
                  <a:srgbClr val="C0C0C0"/>
                </a:solidFill>
                <a:latin typeface="Arial"/>
              </a:rPr>
              <a:t>Stf - Gb_IEC61508-2 Systematische Fehler.pptm</a:t>
            </a:r>
            <a:endParaRPr lang="de-DE" sz="6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8513" y="8794750"/>
            <a:ext cx="396262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C0C0C0"/>
                </a:solidFill>
                <a:latin typeface="Arial"/>
              </a:rPr>
              <a:t>149</a:t>
            </a:r>
            <a:endParaRPr lang="de-DE" sz="100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476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9075" y="179388"/>
            <a:ext cx="7296150" cy="4105275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2" name="Rechteck 1"/>
          <p:cNvSpPr/>
          <p:nvPr/>
        </p:nvSpPr>
        <p:spPr>
          <a:xfrm>
            <a:off x="6423025" y="2352675"/>
            <a:ext cx="433324" cy="614426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  <a:latin typeface="Times New Roman"/>
              </a:rPr>
              <a:t>13</a:t>
            </a:r>
            <a:endParaRPr lang="de-D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2352675"/>
            <a:ext cx="433324" cy="614426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  <a:latin typeface="Times New Roman"/>
              </a:rPr>
              <a:t>13</a:t>
            </a:r>
            <a:endParaRPr lang="de-D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8788" y="8915400"/>
            <a:ext cx="185980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 smtClean="0">
                <a:solidFill>
                  <a:srgbClr val="C0C0C0"/>
                </a:solidFill>
                <a:latin typeface="Arial"/>
              </a:rPr>
              <a:t>Stf - Gb_IEC61508-2 Systematische Fehler.pptm</a:t>
            </a:r>
            <a:endParaRPr lang="de-DE" sz="6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8513" y="8794750"/>
            <a:ext cx="396262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C0C0C0"/>
                </a:solidFill>
                <a:latin typeface="Arial"/>
              </a:rPr>
              <a:t>156</a:t>
            </a:r>
            <a:endParaRPr lang="de-DE" sz="100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956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19075" y="179388"/>
            <a:ext cx="7296150" cy="410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6423025" y="3871976"/>
            <a:ext cx="433324" cy="614426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  <a:latin typeface="Times New Roman"/>
              </a:rPr>
              <a:t>15</a:t>
            </a:r>
            <a:endParaRPr lang="de-D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3871976"/>
            <a:ext cx="433324" cy="614426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  <a:latin typeface="Times New Roman"/>
              </a:rPr>
              <a:t>15</a:t>
            </a:r>
            <a:endParaRPr lang="de-D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8788" y="8915400"/>
            <a:ext cx="254268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 smtClean="0">
                <a:solidFill>
                  <a:srgbClr val="C0C0C0"/>
                </a:solidFill>
                <a:latin typeface="Arial"/>
              </a:rPr>
              <a:t>Stf - Gb_IEC61508-2 zufällige Fehler und Ausfallbetrachtungen.pptm</a:t>
            </a:r>
            <a:endParaRPr lang="de-DE" sz="6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338513" y="8794750"/>
            <a:ext cx="396262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C0C0C0"/>
                </a:solidFill>
                <a:latin typeface="Arial"/>
              </a:rPr>
              <a:t>172</a:t>
            </a:r>
            <a:endParaRPr lang="de-DE" sz="100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68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69619"/>
          </a:xfrm>
          <a:solidFill>
            <a:schemeClr val="bg1"/>
          </a:solidFill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18900"/>
            <a:ext cx="6030000" cy="548100"/>
          </a:xfrm>
          <a:solidFill>
            <a:schemeClr val="tx2">
              <a:alpha val="80000"/>
            </a:schemeClr>
          </a:solidFill>
        </p:spPr>
        <p:txBody>
          <a:bodyPr lIns="540000" bIns="36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7000"/>
            <a:ext cx="6030000" cy="270000"/>
          </a:xfrm>
          <a:solidFill>
            <a:schemeClr val="tx2">
              <a:alpha val="80000"/>
            </a:schemeClr>
          </a:solidFill>
        </p:spPr>
        <p:txBody>
          <a:bodyPr lIns="540000" bIns="36000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58BE5-ED22-47CC-B3F4-2E36AD75CA1F}" type="datetime1">
              <a:rPr lang="de-DE"/>
              <a:pPr>
                <a:defRPr/>
              </a:pPr>
              <a:t>10.11.2016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Corporate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CD513-A99A-4064-983A-6F4D1974C28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6DC65-0AAC-4E60-BE36-DD0CF6B503BA}" type="datetime1">
              <a:rPr lang="en-US" noProof="0" smtClean="0"/>
              <a:pPr>
                <a:defRPr/>
              </a:pPr>
              <a:t>11/10/2016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Corporate Presentation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D73F-1F63-43D2-8015-5E130AB4E484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6BABBE-EED2-46E4-BF74-F51E7D85FA0B}" type="datetime1">
              <a:rPr lang="de-DE" smtClean="0"/>
              <a:pPr>
                <a:defRPr/>
              </a:pPr>
              <a:t>10.11.2016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Corporate Presentation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D73F-1F63-43D2-8015-5E130AB4E484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951310"/>
            <a:ext cx="8049446" cy="2702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Zwischenüberschrift bearbeiten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51920" y="4731990"/>
            <a:ext cx="685800" cy="242888"/>
          </a:xfrm>
          <a:ln/>
        </p:spPr>
        <p:txBody>
          <a:bodyPr/>
          <a:lstStyle>
            <a:lvl1pPr>
              <a:defRPr/>
            </a:lvl1pPr>
          </a:lstStyle>
          <a:p>
            <a:fld id="{D705C66E-B9BD-4291-A9B4-1DF7941CA7AF}" type="slidenum">
              <a:rPr lang="en-US" altLang="de-DE"/>
              <a:pPr/>
              <a:t>‹#›</a:t>
            </a:fld>
            <a:endParaRPr lang="en-US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797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69619"/>
          </a:xfrm>
          <a:solidFill>
            <a:schemeClr val="bg1"/>
          </a:solidFill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18900"/>
            <a:ext cx="6030000" cy="548100"/>
          </a:xfrm>
          <a:solidFill>
            <a:schemeClr val="tx2">
              <a:alpha val="80000"/>
            </a:schemeClr>
          </a:solidFill>
        </p:spPr>
        <p:txBody>
          <a:bodyPr lIns="540000" bIns="36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7000"/>
            <a:ext cx="6030000" cy="270000"/>
          </a:xfrm>
          <a:solidFill>
            <a:schemeClr val="tx2">
              <a:alpha val="80000"/>
            </a:schemeClr>
          </a:solidFill>
        </p:spPr>
        <p:txBody>
          <a:bodyPr lIns="540000" bIns="36000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8159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&amp;W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9284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&amp;W Titel,Verw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528" y="141480"/>
            <a:ext cx="8568952" cy="313544"/>
          </a:xfrm>
        </p:spPr>
        <p:txBody>
          <a:bodyPr/>
          <a:lstStyle>
            <a:lvl1pPr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683568" y="465516"/>
            <a:ext cx="6408712" cy="228600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de-DE" dirty="0" smtClean="0"/>
              <a:t>Verweis auf Norm z.B. IEC 61508-1, 6.4.6</a:t>
            </a:r>
          </a:p>
        </p:txBody>
      </p:sp>
    </p:spTree>
    <p:extLst>
      <p:ext uri="{BB962C8B-B14F-4D97-AF65-F5344CB8AC3E}">
        <p14:creationId xmlns:p14="http://schemas.microsoft.com/office/powerpoint/2010/main" xmlns="" val="137022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329928"/>
            <a:ext cx="8049446" cy="3024188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FA812-DE2F-43CB-A83B-8D080209DB89}" type="datetime1">
              <a:rPr lang="de-DE"/>
              <a:pPr>
                <a:defRPr/>
              </a:pPr>
              <a:t>10.11.2016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Corporate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37EE-6D6B-4FC2-820B-A8CC40D22E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951310"/>
            <a:ext cx="8049446" cy="2702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to add subtitle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8D57-A3C7-46E5-9F9B-4962A94CF532}" type="datetime1">
              <a:rPr lang="de-DE"/>
              <a:pPr>
                <a:defRPr/>
              </a:pPr>
              <a:t>10.11.2016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Corporate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65F15-0C3F-4F37-8A2B-5C3D70C430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539750" y="1"/>
            <a:ext cx="8049446" cy="6703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0" y="681038"/>
            <a:ext cx="9144000" cy="3888581"/>
          </a:xfrm>
        </p:spPr>
        <p:txBody>
          <a:bodyPr/>
          <a:lstStyle/>
          <a:p>
            <a:endParaRPr lang="de-DE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FA812-DE2F-43CB-A83B-8D080209DB89}" type="datetime1">
              <a:rPr lang="de-DE"/>
              <a:pPr>
                <a:defRPr/>
              </a:pPr>
              <a:t>10.11.2016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Corporate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37EE-6D6B-4FC2-820B-A8CC40D22E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951310"/>
            <a:ext cx="8049446" cy="2702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to add subtitle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539552" y="1329612"/>
            <a:ext cx="8049600" cy="3024336"/>
          </a:xfrm>
        </p:spPr>
        <p:txBody>
          <a:bodyPr/>
          <a:lstStyle/>
          <a:p>
            <a:endParaRPr lang="de-DE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6DC65-0AAC-4E60-BE36-DD0CF6B503BA}" type="datetime1">
              <a:rPr lang="de-DE" smtClean="0"/>
              <a:pPr>
                <a:defRPr/>
              </a:pPr>
              <a:t>10.11.2016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Corporate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D73F-1F63-43D2-8015-5E130AB4E484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9750" y="1329928"/>
            <a:ext cx="3981450" cy="30241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24388" y="1329928"/>
            <a:ext cx="3979862" cy="30241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951310"/>
            <a:ext cx="8049446" cy="2702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to add subtitle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6BC5-AFF1-4134-8995-1C2F3F985292}" type="datetime1">
              <a:rPr lang="de-DE"/>
              <a:pPr>
                <a:defRPr/>
              </a:pPr>
              <a:t>10.11.2016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Corporate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CD3D3-E64A-4B1D-8C8D-EEB3121772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4068000" y="1329929"/>
            <a:ext cx="4536250" cy="3024188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539750" y="951310"/>
            <a:ext cx="3240000" cy="1620000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39750" y="1"/>
            <a:ext cx="8049446" cy="67038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0" y="951310"/>
            <a:ext cx="4536250" cy="2702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to add subtitle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6DC65-0AAC-4E60-BE36-DD0CF6B503BA}" type="datetime1">
              <a:rPr lang="de-DE" smtClean="0"/>
              <a:pPr>
                <a:defRPr/>
              </a:pPr>
              <a:t>10.11.2016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Corporate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D73F-1F63-43D2-8015-5E130AB4E484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14"/>
          </p:nvPr>
        </p:nvSpPr>
        <p:spPr>
          <a:xfrm>
            <a:off x="4068000" y="1329929"/>
            <a:ext cx="4536250" cy="3024188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539750" y="951310"/>
            <a:ext cx="3240000" cy="16200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0" y="951310"/>
            <a:ext cx="4536250" cy="2702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to add subtitle</a:t>
            </a:r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539552" y="2733948"/>
            <a:ext cx="3240000" cy="1620000"/>
          </a:xfrm>
        </p:spPr>
        <p:txBody>
          <a:bodyPr/>
          <a:lstStyle/>
          <a:p>
            <a:endParaRPr lang="de-DE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5F4EF-670A-40A9-BE45-C1B9BD135EA8}" type="datetime1">
              <a:rPr lang="de-DE" smtClean="0"/>
              <a:pPr>
                <a:defRPr/>
              </a:pPr>
              <a:t>10.11.2016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Corporate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CD3D3-E64A-4B1D-8C8D-EEB3121772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4067176" y="1329928"/>
            <a:ext cx="4537075" cy="3024188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539750" y="951310"/>
            <a:ext cx="3240162" cy="3402806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39750" y="1"/>
            <a:ext cx="8049446" cy="67038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0" y="951310"/>
            <a:ext cx="4536250" cy="2702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to add subtitle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6DC65-0AAC-4E60-BE36-DD0CF6B503BA}" type="datetime1">
              <a:rPr lang="de-DE" smtClean="0"/>
              <a:pPr>
                <a:defRPr/>
              </a:pPr>
              <a:t>10.11.2016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Corporate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D73F-1F63-43D2-8015-5E130AB4E484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951310"/>
            <a:ext cx="8049446" cy="2702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to add subtitle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IO_EK=1149;MIO_UPDATE=True;MIO_VERSION=07.03.2014 16:27:36;MIO_DBID=0697DB97-ABE8-48BD-A7C2-0968716355E1;MIO_LASTDOWNLOADED=01.10.2015 09:37:46;MIO_OBJECTNAME=TÜV Rheinland EN;MIO_LASTEDITORNAME=empower enterpri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8" descr="logo_bar_16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9000"/>
            <a:ext cx="9144000" cy="63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0000" y="4671000"/>
            <a:ext cx="1782000" cy="342734"/>
          </a:xfrm>
          <a:prstGeom prst="rect">
            <a:avLst/>
          </a:prstGeom>
        </p:spPr>
      </p:pic>
      <p:pic>
        <p:nvPicPr>
          <p:cNvPr id="1026" name="Picture 15" descr="PP-Blauer Balken Oben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3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"/>
            <a:ext cx="8049446" cy="67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951310"/>
            <a:ext cx="8049446" cy="340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4758928"/>
            <a:ext cx="762000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D6DC65-0AAC-4E60-BE36-DD0CF6B503BA}" type="datetime1">
              <a:rPr lang="en-US" noProof="0" smtClean="0"/>
              <a:pPr>
                <a:defRPr/>
              </a:pPr>
              <a:t>11/10/2016</a:t>
            </a:fld>
            <a:endParaRPr lang="en-US" noProof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4758928"/>
            <a:ext cx="3581400" cy="38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Corporate </a:t>
            </a:r>
            <a:r>
              <a:rPr lang="de-DE" dirty="0" err="1" smtClean="0"/>
              <a:t>Presentation</a:t>
            </a:r>
            <a:endParaRPr lang="en-US" noProof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758928"/>
            <a:ext cx="6858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A0D73F-1F63-43D2-8015-5E130AB4E484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033" name="SHAPEAUTHOR"/>
          <p:cNvSpPr>
            <a:spLocks noChangeArrowheads="1"/>
          </p:cNvSpPr>
          <p:nvPr/>
        </p:nvSpPr>
        <p:spPr bwMode="auto">
          <a:xfrm>
            <a:off x="4114800" y="4743450"/>
            <a:ext cx="1447800" cy="30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/>
          <a:p>
            <a:endParaRPr lang="en-US" sz="800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SHAPEVERSION"/>
          <p:cNvSpPr>
            <a:spLocks noChangeArrowheads="1"/>
          </p:cNvSpPr>
          <p:nvPr/>
        </p:nvSpPr>
        <p:spPr bwMode="auto">
          <a:xfrm>
            <a:off x="5715000" y="4743450"/>
            <a:ext cx="1066800" cy="30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/>
          <a:p>
            <a:endParaRPr lang="en-US" sz="800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mpower - DO NOT DELETE!!!" hidden="1"/>
          <p:cNvSpPr/>
          <p:nvPr>
            <p:custDataLst>
              <p:tags r:id="rId18"/>
            </p:custDataLst>
          </p:nvPr>
        </p:nvSpPr>
        <p:spPr bwMode="auto">
          <a:xfrm>
            <a:off x="-1270000" y="-952500"/>
            <a:ext cx="0" cy="0"/>
          </a:xfrm>
          <a:prstGeom prst="ellipse">
            <a:avLst/>
          </a:prstGeom>
          <a:noFill/>
          <a:ln w="3175" cap="flat" cmpd="sng" algn="ctr">
            <a:solidFill>
              <a:schemeClr val="tx1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6575" indent="-17621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itchFamily="34" charset="0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96938" indent="-17621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itchFamily="34" charset="0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58888" indent="-185738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itchFamily="34" charset="0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611313" indent="-17621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itchFamily="34" charset="0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062163" indent="-1762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Char char="-"/>
        <a:defRPr>
          <a:solidFill>
            <a:schemeClr val="tx1"/>
          </a:solidFill>
          <a:latin typeface="+mn-lt"/>
        </a:defRPr>
      </a:lvl6pPr>
      <a:lvl7pPr marL="2519363" indent="-1762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Char char="-"/>
        <a:defRPr>
          <a:solidFill>
            <a:schemeClr val="tx1"/>
          </a:solidFill>
          <a:latin typeface="+mn-lt"/>
        </a:defRPr>
      </a:lvl7pPr>
      <a:lvl8pPr marL="2976563" indent="-1762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Char char="-"/>
        <a:defRPr>
          <a:solidFill>
            <a:schemeClr val="tx1"/>
          </a:solidFill>
          <a:latin typeface="+mn-lt"/>
        </a:defRPr>
      </a:lvl8pPr>
      <a:lvl9pPr marL="3433763" indent="-1762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Word_97_-_2003___2.doc"/><Relationship Id="rId4" Type="http://schemas.openxmlformats.org/officeDocument/2006/relationships/oleObject" Target="../embeddings/Microsoft_Office_Word_97_-_2003___1.doc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zhangyunxi\Works\Flyer\iStock_000008966452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688" y="2787775"/>
            <a:ext cx="7735664" cy="1836915"/>
          </a:xfrm>
          <a:solidFill>
            <a:srgbClr val="0070C0">
              <a:alpha val="80000"/>
            </a:srgbClr>
          </a:solidFill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TW" sz="2800" b="1" dirty="0" smtClean="0">
                <a:cs typeface="Times New Roman" pitchFamily="18" charset="0"/>
              </a:rPr>
              <a:t>               Yunxi Zhang </a:t>
            </a:r>
            <a:r>
              <a:rPr lang="zh-CN" altLang="en-US" sz="2800" b="1" dirty="0" smtClean="0">
                <a:cs typeface="Times New Roman" pitchFamily="18" charset="0"/>
              </a:rPr>
              <a:t>张云禧</a:t>
            </a:r>
            <a:endParaRPr lang="en-US" altLang="zh-CN" sz="2800" b="1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cs typeface="Times New Roman" pitchFamily="18" charset="0"/>
              </a:rPr>
              <a:t>TÜV </a:t>
            </a:r>
            <a:r>
              <a:rPr lang="en-US" altLang="zh-CN" sz="2800" dirty="0" err="1">
                <a:cs typeface="Times New Roman" pitchFamily="18" charset="0"/>
              </a:rPr>
              <a:t>Rheinland</a:t>
            </a:r>
            <a:r>
              <a:rPr lang="en-US" altLang="zh-CN" sz="2800" dirty="0">
                <a:cs typeface="Times New Roman" pitchFamily="18" charset="0"/>
              </a:rPr>
              <a:t> Greater </a:t>
            </a:r>
            <a:r>
              <a:rPr lang="en-US" altLang="zh-CN" sz="2800" dirty="0" smtClean="0">
                <a:cs typeface="Times New Roman" pitchFamily="18" charset="0"/>
              </a:rPr>
              <a:t>China</a:t>
            </a: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ea typeface="宋体" pitchFamily="2" charset="-122"/>
              </a:rPr>
              <a:t>+86 10 65666660-149</a:t>
            </a:r>
            <a:endParaRPr lang="en-US" altLang="zh-CN" sz="1800" dirty="0">
              <a:ea typeface="宋体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</a:pPr>
            <a:r>
              <a:rPr lang="en-US" altLang="zh-CN" sz="1800" dirty="0" smtClean="0">
                <a:ea typeface="宋体" pitchFamily="2" charset="-122"/>
              </a:rPr>
              <a:t>Yunxi.zhang@tuv.com</a:t>
            </a:r>
            <a:endParaRPr lang="en-US" altLang="zh-CN" sz="1800" dirty="0">
              <a:ea typeface="宋体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</a:pPr>
            <a:r>
              <a:rPr lang="en-US" sz="1800" dirty="0" smtClean="0">
                <a:ea typeface="宋体" pitchFamily="2" charset="-122"/>
              </a:rPr>
              <a:t>www.tuvasi.com</a:t>
            </a:r>
            <a:endParaRPr lang="en-US" altLang="ja-JP" sz="1800" dirty="0">
              <a:ea typeface="宋体" pitchFamily="2" charset="-122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88" y="1707654"/>
            <a:ext cx="7735664" cy="1080121"/>
          </a:xfrm>
          <a:solidFill>
            <a:srgbClr val="0070C0">
              <a:alpha val="80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Functional Safety in industry application</a:t>
            </a:r>
            <a:endParaRPr lang="en-US" altLang="ko-KR" sz="4000" b="1" dirty="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9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1547664" y="2139702"/>
            <a:ext cx="633670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Functional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en-US" alt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4211960" y="4759132"/>
            <a:ext cx="685800" cy="2428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A59737EE-6D6B-4FC2-820B-A8CC40D22E9C}" type="slidenum">
              <a:rPr lang="de-DE" sz="1000" smtClean="0"/>
              <a:pPr algn="ctr">
                <a:defRPr/>
              </a:pPr>
              <a:t>10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xmlns="" val="29702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„Functional Safety“</a:t>
            </a:r>
            <a:endParaRPr lang="de-DE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914400"/>
            <a:ext cx="8153400" cy="154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defTabSz="762000">
              <a:spcBef>
                <a:spcPct val="100000"/>
              </a:spcBef>
              <a:spcAft>
                <a:spcPct val="100000"/>
              </a:spcAft>
              <a:buClr>
                <a:srgbClr val="007AC2"/>
              </a:buClr>
              <a:buSzPct val="120000"/>
              <a:buFont typeface="Webdings" pitchFamily="18" charset="2"/>
              <a:buNone/>
              <a:tabLst>
                <a:tab pos="1428750" algn="l"/>
                <a:tab pos="1803400" algn="l"/>
              </a:tabLst>
            </a:pPr>
            <a:endParaRPr lang="de-DE" sz="2000">
              <a:sym typeface="Symbol" pitchFamily="18" charset="2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39750" y="627460"/>
            <a:ext cx="7772400" cy="275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58775" indent="-358775" defTabSz="957263">
              <a:lnSpc>
                <a:spcPct val="125000"/>
              </a:lnSpc>
              <a:spcBef>
                <a:spcPct val="20000"/>
              </a:spcBef>
              <a:buClr>
                <a:srgbClr val="007AC2"/>
              </a:buClr>
            </a:pPr>
            <a:r>
              <a:rPr lang="en-US" sz="1800" b="1" dirty="0"/>
              <a:t>A safety system is functionally safe if</a:t>
            </a:r>
          </a:p>
          <a:p>
            <a:pPr marL="777875" lvl="1" indent="-298450" defTabSz="957263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US" sz="1800" b="1" i="1" dirty="0">
                <a:solidFill>
                  <a:srgbClr val="3476B7"/>
                </a:solidFill>
              </a:rPr>
              <a:t>Random</a:t>
            </a:r>
            <a:r>
              <a:rPr lang="en-US" sz="1800" dirty="0">
                <a:solidFill>
                  <a:srgbClr val="3476B7"/>
                </a:solidFill>
              </a:rPr>
              <a:t>, </a:t>
            </a:r>
            <a:endParaRPr lang="en-US" sz="1800" dirty="0" smtClean="0">
              <a:solidFill>
                <a:srgbClr val="3476B7"/>
              </a:solidFill>
            </a:endParaRPr>
          </a:p>
          <a:p>
            <a:pPr marL="777875" lvl="1" indent="-298450" defTabSz="957263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US" sz="1800" b="1" i="1" dirty="0">
                <a:solidFill>
                  <a:srgbClr val="3476B7"/>
                </a:solidFill>
              </a:rPr>
              <a:t>systematic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endParaRPr lang="en-US" sz="1800" dirty="0" smtClean="0"/>
          </a:p>
          <a:p>
            <a:pPr marL="777875" lvl="1" indent="-298450" defTabSz="957263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US" sz="1800" b="1" i="1" dirty="0">
                <a:solidFill>
                  <a:srgbClr val="3476B7"/>
                </a:solidFill>
              </a:rPr>
              <a:t>common</a:t>
            </a:r>
            <a:r>
              <a:rPr lang="en-US" sz="1800" b="1" i="1" dirty="0" smtClean="0">
                <a:solidFill>
                  <a:srgbClr val="3476B7"/>
                </a:solidFill>
              </a:rPr>
              <a:t> </a:t>
            </a:r>
            <a:r>
              <a:rPr lang="en-US" sz="1800" b="1" i="1" dirty="0">
                <a:solidFill>
                  <a:srgbClr val="3476B7"/>
                </a:solidFill>
              </a:rPr>
              <a:t>cause</a:t>
            </a:r>
            <a:r>
              <a:rPr lang="en-US" sz="1800" dirty="0">
                <a:solidFill>
                  <a:srgbClr val="3476B7"/>
                </a:solidFill>
              </a:rPr>
              <a:t> </a:t>
            </a:r>
          </a:p>
          <a:p>
            <a:pPr marL="22225" defTabSz="957263">
              <a:lnSpc>
                <a:spcPct val="125000"/>
              </a:lnSpc>
              <a:spcBef>
                <a:spcPct val="20000"/>
              </a:spcBef>
              <a:buClr>
                <a:srgbClr val="007AC2"/>
              </a:buClr>
              <a:buSzPct val="120000"/>
            </a:pPr>
            <a:r>
              <a:rPr lang="en-US" sz="1800" dirty="0" smtClean="0"/>
              <a:t>failures </a:t>
            </a:r>
            <a:r>
              <a:rPr lang="en-US" sz="1800" dirty="0"/>
              <a:t>do </a:t>
            </a:r>
            <a:r>
              <a:rPr lang="en-US" sz="1800" b="1" dirty="0"/>
              <a:t>not</a:t>
            </a:r>
            <a:r>
              <a:rPr lang="en-US" sz="1800" dirty="0"/>
              <a:t> lead to malfunctioning of the safety system and do not result in</a:t>
            </a:r>
          </a:p>
          <a:p>
            <a:pPr marL="739775" lvl="1" indent="-239713" defTabSz="957263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US" sz="1800" dirty="0"/>
              <a:t>injury or death of humans</a:t>
            </a:r>
          </a:p>
          <a:p>
            <a:pPr marL="739775" lvl="1" indent="-239713" defTabSz="957263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US" sz="1800" dirty="0"/>
              <a:t>pollution of the environment</a:t>
            </a:r>
          </a:p>
          <a:p>
            <a:pPr marL="739775" lvl="1" indent="-239713" defTabSz="957263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US" sz="1800" dirty="0"/>
              <a:t>loss of equipment or production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95289" y="3759994"/>
            <a:ext cx="8353425" cy="5143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 algn="ctr"/>
            <a:r>
              <a:rPr lang="en-US" dirty="0">
                <a:sym typeface="Symbol" pitchFamily="18" charset="2"/>
              </a:rPr>
              <a:t>The </a:t>
            </a:r>
            <a:r>
              <a:rPr lang="en-US" dirty="0">
                <a:solidFill>
                  <a:srgbClr val="3476B7"/>
                </a:solidFill>
                <a:sym typeface="Symbol" pitchFamily="18" charset="2"/>
              </a:rPr>
              <a:t>safety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function of a device / control system </a:t>
            </a:r>
            <a:r>
              <a:rPr lang="en-US" dirty="0">
                <a:solidFill>
                  <a:srgbClr val="3476B7"/>
                </a:solidFill>
                <a:sym typeface="Symbol" pitchFamily="18" charset="2"/>
              </a:rPr>
              <a:t>has to be guaranteed</a:t>
            </a:r>
            <a:r>
              <a:rPr lang="en-US" dirty="0" smtClean="0">
                <a:solidFill>
                  <a:srgbClr val="3476B7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both </a:t>
            </a:r>
            <a:r>
              <a:rPr lang="en-US" dirty="0">
                <a:sym typeface="Symbol" pitchFamily="18" charset="2"/>
              </a:rPr>
              <a:t>under normal conditions and </a:t>
            </a:r>
            <a:r>
              <a:rPr lang="en-US" dirty="0">
                <a:solidFill>
                  <a:srgbClr val="3476B7"/>
                </a:solidFill>
                <a:sym typeface="Symbol" pitchFamily="18" charset="2"/>
              </a:rPr>
              <a:t>in the existence of faults.</a:t>
            </a:r>
            <a:endParaRPr lang="de-DE" dirty="0">
              <a:solidFill>
                <a:srgbClr val="3476B7"/>
              </a:solidFill>
              <a:sym typeface="Symbol" pitchFamily="18" charset="2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52500" y="4710113"/>
            <a:ext cx="325730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C0C0C0"/>
                </a:solidFill>
                <a:latin typeface="Arial"/>
              </a:rPr>
              <a:t>37</a:t>
            </a:r>
            <a:endParaRPr lang="de-DE" sz="10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 bwMode="auto">
          <a:xfrm>
            <a:off x="4211960" y="4759132"/>
            <a:ext cx="6858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 smtClean="0"/>
              <a:t>11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xmlns="" val="3609101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„Safety </a:t>
            </a:r>
            <a:r>
              <a:rPr lang="en-US" dirty="0"/>
              <a:t>Function</a:t>
            </a:r>
            <a:r>
              <a:rPr lang="en-US" dirty="0" smtClean="0"/>
              <a:t>“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IEC 61508-4, 3.5.1</a:t>
            </a:r>
          </a:p>
          <a:p>
            <a:endParaRPr lang="de-DE" dirty="0"/>
          </a:p>
        </p:txBody>
      </p:sp>
      <p:grpSp>
        <p:nvGrpSpPr>
          <p:cNvPr id="3691544" name="Group 24"/>
          <p:cNvGrpSpPr>
            <a:grpSpLocks/>
          </p:cNvGrpSpPr>
          <p:nvPr/>
        </p:nvGrpSpPr>
        <p:grpSpPr bwMode="auto">
          <a:xfrm>
            <a:off x="1622425" y="3236119"/>
            <a:ext cx="5181600" cy="685800"/>
            <a:chOff x="912" y="2673"/>
            <a:chExt cx="3264" cy="576"/>
          </a:xfrm>
          <a:solidFill>
            <a:srgbClr val="FFFF00"/>
          </a:solidFill>
        </p:grpSpPr>
        <p:sp>
          <p:nvSpPr>
            <p:cNvPr id="8207" name="Line 4"/>
            <p:cNvSpPr>
              <a:spLocks noChangeShapeType="1"/>
            </p:cNvSpPr>
            <p:nvPr/>
          </p:nvSpPr>
          <p:spPr bwMode="auto">
            <a:xfrm>
              <a:off x="1152" y="3105"/>
              <a:ext cx="81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8208" name="Object 5"/>
            <p:cNvGraphicFramePr>
              <a:graphicFrameLocks noChangeAspect="1"/>
            </p:cNvGraphicFramePr>
            <p:nvPr/>
          </p:nvGraphicFramePr>
          <p:xfrm>
            <a:off x="912" y="2961"/>
            <a:ext cx="288" cy="270"/>
          </p:xfrm>
          <a:graphic>
            <a:graphicData uri="http://schemas.openxmlformats.org/presentationml/2006/ole">
              <p:oleObj spid="_x0000_s1043" name="PI3" r:id="rId4" imgW="2057143" imgH="1930159" progId="">
                <p:embed/>
              </p:oleObj>
            </a:graphicData>
          </a:graphic>
        </p:graphicFrame>
        <p:sp>
          <p:nvSpPr>
            <p:cNvPr id="8209" name="Rectangle 6"/>
            <p:cNvSpPr>
              <a:spLocks noChangeArrowheads="1"/>
            </p:cNvSpPr>
            <p:nvPr/>
          </p:nvSpPr>
          <p:spPr bwMode="auto">
            <a:xfrm>
              <a:off x="1824" y="2913"/>
              <a:ext cx="624" cy="3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PLC</a:t>
              </a:r>
            </a:p>
          </p:txBody>
        </p:sp>
        <p:pic>
          <p:nvPicPr>
            <p:cNvPr id="8210" name="Picture 7" descr="vorn mit E-Kast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4"/>
            <a:stretch>
              <a:fillRect/>
            </a:stretch>
          </p:blipFill>
          <p:spPr bwMode="auto">
            <a:xfrm>
              <a:off x="3648" y="2673"/>
              <a:ext cx="528" cy="3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Line 8"/>
            <p:cNvSpPr>
              <a:spLocks noChangeShapeType="1"/>
            </p:cNvSpPr>
            <p:nvPr/>
          </p:nvSpPr>
          <p:spPr bwMode="auto">
            <a:xfrm>
              <a:off x="2880" y="2865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2" name="Line 9"/>
            <p:cNvSpPr>
              <a:spLocks noChangeShapeType="1"/>
            </p:cNvSpPr>
            <p:nvPr/>
          </p:nvSpPr>
          <p:spPr bwMode="auto">
            <a:xfrm flipV="1">
              <a:off x="3120" y="2817"/>
              <a:ext cx="240" cy="4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3" name="Line 10"/>
            <p:cNvSpPr>
              <a:spLocks noChangeShapeType="1"/>
            </p:cNvSpPr>
            <p:nvPr/>
          </p:nvSpPr>
          <p:spPr bwMode="auto">
            <a:xfrm>
              <a:off x="3360" y="2865"/>
              <a:ext cx="3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4" name="Text Box 11"/>
            <p:cNvSpPr txBox="1">
              <a:spLocks noChangeArrowheads="1"/>
            </p:cNvSpPr>
            <p:nvPr/>
          </p:nvSpPr>
          <p:spPr bwMode="auto">
            <a:xfrm>
              <a:off x="2688" y="2769"/>
              <a:ext cx="192" cy="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U</a:t>
              </a:r>
            </a:p>
          </p:txBody>
        </p:sp>
        <p:sp>
          <p:nvSpPr>
            <p:cNvPr id="8215" name="Line 12"/>
            <p:cNvSpPr>
              <a:spLocks noChangeShapeType="1"/>
            </p:cNvSpPr>
            <p:nvPr/>
          </p:nvSpPr>
          <p:spPr bwMode="auto">
            <a:xfrm>
              <a:off x="2448" y="3105"/>
              <a:ext cx="76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6" name="Line 13"/>
            <p:cNvSpPr>
              <a:spLocks noChangeShapeType="1"/>
            </p:cNvSpPr>
            <p:nvPr/>
          </p:nvSpPr>
          <p:spPr bwMode="auto">
            <a:xfrm flipV="1">
              <a:off x="3216" y="2865"/>
              <a:ext cx="0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691534" name="Group 14"/>
          <p:cNvGrpSpPr>
            <a:grpSpLocks/>
          </p:cNvGrpSpPr>
          <p:nvPr/>
        </p:nvGrpSpPr>
        <p:grpSpPr bwMode="auto">
          <a:xfrm>
            <a:off x="1476375" y="2247902"/>
            <a:ext cx="5486400" cy="417910"/>
            <a:chOff x="624" y="720"/>
            <a:chExt cx="3456" cy="351"/>
          </a:xfrm>
          <a:solidFill>
            <a:srgbClr val="FFFF00"/>
          </a:solidFill>
        </p:grpSpPr>
        <p:sp>
          <p:nvSpPr>
            <p:cNvPr id="8199" name="Rectangle 15"/>
            <p:cNvSpPr>
              <a:spLocks noChangeArrowheads="1"/>
            </p:cNvSpPr>
            <p:nvPr/>
          </p:nvSpPr>
          <p:spPr bwMode="auto">
            <a:xfrm>
              <a:off x="624" y="720"/>
              <a:ext cx="720" cy="288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0" name="Rectangle 16"/>
            <p:cNvSpPr>
              <a:spLocks noChangeArrowheads="1"/>
            </p:cNvSpPr>
            <p:nvPr/>
          </p:nvSpPr>
          <p:spPr bwMode="auto">
            <a:xfrm>
              <a:off x="1968" y="720"/>
              <a:ext cx="720" cy="288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1" name="Rectangle 17"/>
            <p:cNvSpPr>
              <a:spLocks noChangeArrowheads="1"/>
            </p:cNvSpPr>
            <p:nvPr/>
          </p:nvSpPr>
          <p:spPr bwMode="auto">
            <a:xfrm>
              <a:off x="3360" y="720"/>
              <a:ext cx="720" cy="288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2" name="Line 18"/>
            <p:cNvSpPr>
              <a:spLocks noChangeShapeType="1"/>
            </p:cNvSpPr>
            <p:nvPr/>
          </p:nvSpPr>
          <p:spPr bwMode="auto">
            <a:xfrm>
              <a:off x="1344" y="864"/>
              <a:ext cx="62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3" name="Line 19"/>
            <p:cNvSpPr>
              <a:spLocks noChangeShapeType="1"/>
            </p:cNvSpPr>
            <p:nvPr/>
          </p:nvSpPr>
          <p:spPr bwMode="auto">
            <a:xfrm>
              <a:off x="2688" y="864"/>
              <a:ext cx="672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4" name="Text Box 20"/>
            <p:cNvSpPr txBox="1">
              <a:spLocks noChangeArrowheads="1"/>
            </p:cNvSpPr>
            <p:nvPr/>
          </p:nvSpPr>
          <p:spPr bwMode="auto">
            <a:xfrm>
              <a:off x="720" y="752"/>
              <a:ext cx="577" cy="3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/>
                <a:t>Sensor</a:t>
              </a:r>
            </a:p>
          </p:txBody>
        </p:sp>
        <p:sp>
          <p:nvSpPr>
            <p:cNvPr id="8205" name="Text Box 21"/>
            <p:cNvSpPr txBox="1">
              <a:spLocks noChangeArrowheads="1"/>
            </p:cNvSpPr>
            <p:nvPr/>
          </p:nvSpPr>
          <p:spPr bwMode="auto">
            <a:xfrm>
              <a:off x="2112" y="752"/>
              <a:ext cx="464" cy="3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/>
                <a:t>Logic</a:t>
              </a:r>
            </a:p>
          </p:txBody>
        </p:sp>
        <p:sp>
          <p:nvSpPr>
            <p:cNvPr id="8206" name="Text Box 22"/>
            <p:cNvSpPr txBox="1">
              <a:spLocks noChangeArrowheads="1"/>
            </p:cNvSpPr>
            <p:nvPr/>
          </p:nvSpPr>
          <p:spPr bwMode="auto">
            <a:xfrm>
              <a:off x="3391" y="761"/>
              <a:ext cx="658" cy="3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 smtClean="0"/>
                <a:t>Actuator</a:t>
              </a:r>
              <a:endParaRPr lang="en-US" sz="1800" dirty="0"/>
            </a:p>
          </p:txBody>
        </p:sp>
      </p:grpSp>
      <p:sp>
        <p:nvSpPr>
          <p:cNvPr id="3691543" name="Text Box 23"/>
          <p:cNvSpPr txBox="1">
            <a:spLocks noChangeArrowheads="1"/>
          </p:cNvSpPr>
          <p:nvPr/>
        </p:nvSpPr>
        <p:spPr bwMode="auto">
          <a:xfrm>
            <a:off x="611189" y="1437085"/>
            <a:ext cx="77358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/>
              <a:t>The safety function is always related to a </a:t>
            </a:r>
            <a:r>
              <a:rPr lang="en-US" sz="1800" dirty="0">
                <a:solidFill>
                  <a:srgbClr val="3476B7"/>
                </a:solidFill>
                <a:latin typeface="+mn-lt"/>
              </a:rPr>
              <a:t>safety loop</a:t>
            </a:r>
            <a:r>
              <a:rPr lang="en-US" sz="1800" dirty="0"/>
              <a:t>, not to a component or device.</a:t>
            </a:r>
          </a:p>
        </p:txBody>
      </p:sp>
      <p:sp>
        <p:nvSpPr>
          <p:cNvPr id="2" name="Rechteck 1"/>
          <p:cNvSpPr/>
          <p:nvPr/>
        </p:nvSpPr>
        <p:spPr>
          <a:xfrm>
            <a:off x="708025" y="898870"/>
            <a:ext cx="7464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dirty="0"/>
              <a:t>A </a:t>
            </a:r>
            <a:r>
              <a:rPr lang="en-US" dirty="0">
                <a:solidFill>
                  <a:srgbClr val="3476B7"/>
                </a:solidFill>
              </a:rPr>
              <a:t>function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of a safety related system to reduce the risk in an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dirty="0"/>
              <a:t>application with the objective </a:t>
            </a:r>
            <a:r>
              <a:rPr lang="en-US" dirty="0">
                <a:solidFill>
                  <a:srgbClr val="3476B7"/>
                </a:solidFill>
              </a:rPr>
              <a:t>to achieve or keep a safe state.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52500" y="4710113"/>
            <a:ext cx="325730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C0C0C0"/>
                </a:solidFill>
                <a:latin typeface="Arial"/>
              </a:rPr>
              <a:t>41</a:t>
            </a:r>
            <a:endParaRPr lang="de-DE" sz="10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28" name="Foliennummernplatzhalter 3"/>
          <p:cNvSpPr txBox="1">
            <a:spLocks/>
          </p:cNvSpPr>
          <p:nvPr/>
        </p:nvSpPr>
        <p:spPr bwMode="auto">
          <a:xfrm>
            <a:off x="4211960" y="4759132"/>
            <a:ext cx="6858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 smtClean="0"/>
              <a:t>12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xmlns="" val="19993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54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„Systematic and random faults“</a:t>
            </a:r>
            <a:endParaRPr lang="en-US" dirty="0" smtClean="0"/>
          </a:p>
        </p:txBody>
      </p:sp>
      <p:sp>
        <p:nvSpPr>
          <p:cNvPr id="3705859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IEC 61508-4 3.6.5-6</a:t>
            </a:r>
            <a:endParaRPr lang="de-DE" dirty="0"/>
          </a:p>
        </p:txBody>
      </p:sp>
      <p:grpSp>
        <p:nvGrpSpPr>
          <p:cNvPr id="3705874" name="Group 18"/>
          <p:cNvGrpSpPr>
            <a:grpSpLocks/>
          </p:cNvGrpSpPr>
          <p:nvPr/>
        </p:nvGrpSpPr>
        <p:grpSpPr bwMode="auto">
          <a:xfrm>
            <a:off x="971550" y="2625756"/>
            <a:ext cx="7310438" cy="1701403"/>
            <a:chOff x="612" y="2115"/>
            <a:chExt cx="4605" cy="1429"/>
          </a:xfrm>
        </p:grpSpPr>
        <p:pic>
          <p:nvPicPr>
            <p:cNvPr id="11276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614"/>
              <a:ext cx="1213" cy="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7AC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277" name="Group 8"/>
            <p:cNvGrpSpPr>
              <a:grpSpLocks/>
            </p:cNvGrpSpPr>
            <p:nvPr/>
          </p:nvGrpSpPr>
          <p:grpSpPr bwMode="auto">
            <a:xfrm>
              <a:off x="612" y="2115"/>
              <a:ext cx="4605" cy="1429"/>
              <a:chOff x="612" y="2115"/>
              <a:chExt cx="4605" cy="1429"/>
            </a:xfrm>
          </p:grpSpPr>
          <p:pic>
            <p:nvPicPr>
              <p:cNvPr id="11278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" y="2115"/>
                <a:ext cx="1430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7AC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279" name="Rectangle 10"/>
              <p:cNvSpPr>
                <a:spLocks noChangeArrowheads="1"/>
              </p:cNvSpPr>
              <p:nvPr/>
            </p:nvSpPr>
            <p:spPr bwMode="auto">
              <a:xfrm>
                <a:off x="612" y="2251"/>
                <a:ext cx="2880" cy="1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ct val="20000"/>
                  </a:spcBef>
                  <a:buClr>
                    <a:srgbClr val="007AC2"/>
                  </a:buClr>
                  <a:buSzPct val="120000"/>
                </a:pPr>
                <a:r>
                  <a:rPr lang="en-US" b="1" dirty="0"/>
                  <a:t>Random faults</a:t>
                </a:r>
              </a:p>
              <a:p>
                <a:pPr marL="742950" lvl="1" indent="-285750">
                  <a:buClr>
                    <a:schemeClr val="accent2"/>
                  </a:buClr>
                  <a:buSzPct val="120000"/>
                  <a:buFont typeface="Wingdings" pitchFamily="2" charset="2"/>
                  <a:buChar char="§"/>
                </a:pPr>
                <a:r>
                  <a:rPr lang="en-US" dirty="0"/>
                  <a:t>Ageing or worsening of components</a:t>
                </a:r>
              </a:p>
              <a:p>
                <a:pPr marL="742950" lvl="1" indent="-285750">
                  <a:buClr>
                    <a:schemeClr val="accent2"/>
                  </a:buClr>
                  <a:buSzPct val="120000"/>
                  <a:buFont typeface="Wingdings" pitchFamily="2" charset="2"/>
                  <a:buChar char="§"/>
                </a:pPr>
                <a:endParaRPr lang="en-US" dirty="0"/>
              </a:p>
              <a:p>
                <a:pPr marL="742950" lvl="1" indent="-285750">
                  <a:buClr>
                    <a:schemeClr val="accent2"/>
                  </a:buClr>
                  <a:buSzPct val="120000"/>
                  <a:buFont typeface="Wingdings" pitchFamily="2" charset="2"/>
                  <a:buChar char="§"/>
                </a:pPr>
                <a:r>
                  <a:rPr lang="en-US" dirty="0"/>
                  <a:t>Soft Errors</a:t>
                </a:r>
              </a:p>
              <a:p>
                <a:pPr marL="742950" lvl="1" indent="-285750">
                  <a:buClr>
                    <a:schemeClr val="accent2"/>
                  </a:buClr>
                  <a:buSzPct val="120000"/>
                  <a:buFont typeface="Wingdings" pitchFamily="2" charset="2"/>
                  <a:buChar char="§"/>
                </a:pPr>
                <a:endParaRPr lang="en-US" dirty="0"/>
              </a:p>
              <a:p>
                <a:pPr marL="742950" lvl="1" indent="-285750">
                  <a:buClr>
                    <a:schemeClr val="accent2"/>
                  </a:buClr>
                  <a:buSzPct val="120000"/>
                  <a:buFont typeface="Wingdings" pitchFamily="2" charset="2"/>
                  <a:buChar char="§"/>
                </a:pPr>
                <a:r>
                  <a:rPr lang="en-US" dirty="0"/>
                  <a:t> …</a:t>
                </a:r>
              </a:p>
            </p:txBody>
          </p:sp>
        </p:grpSp>
      </p:grpSp>
      <p:grpSp>
        <p:nvGrpSpPr>
          <p:cNvPr id="11283" name="Group 19"/>
          <p:cNvGrpSpPr>
            <a:grpSpLocks/>
          </p:cNvGrpSpPr>
          <p:nvPr/>
        </p:nvGrpSpPr>
        <p:grpSpPr bwMode="auto">
          <a:xfrm>
            <a:off x="4284663" y="897304"/>
            <a:ext cx="4375150" cy="1620440"/>
            <a:chOff x="2699" y="527"/>
            <a:chExt cx="2756" cy="1361"/>
          </a:xfrm>
        </p:grpSpPr>
        <p:grpSp>
          <p:nvGrpSpPr>
            <p:cNvPr id="3705873" name="Group 17"/>
            <p:cNvGrpSpPr>
              <a:grpSpLocks/>
            </p:cNvGrpSpPr>
            <p:nvPr/>
          </p:nvGrpSpPr>
          <p:grpSpPr bwMode="auto">
            <a:xfrm>
              <a:off x="2699" y="527"/>
              <a:ext cx="2756" cy="1361"/>
              <a:chOff x="2699" y="527"/>
              <a:chExt cx="2756" cy="1361"/>
            </a:xfrm>
          </p:grpSpPr>
          <p:pic>
            <p:nvPicPr>
              <p:cNvPr id="11270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" y="527"/>
                <a:ext cx="1962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7AC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271" name="Text Box 11"/>
              <p:cNvSpPr txBox="1">
                <a:spLocks noChangeArrowheads="1"/>
              </p:cNvSpPr>
              <p:nvPr/>
            </p:nvSpPr>
            <p:spPr bwMode="auto">
              <a:xfrm>
                <a:off x="3022" y="674"/>
                <a:ext cx="1588" cy="4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7AC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900" b="1"/>
                  <a:t>The system is already operating in Windows error-free for over 6 hours. Something must be wrong here.</a:t>
                </a:r>
              </a:p>
            </p:txBody>
          </p:sp>
          <p:sp>
            <p:nvSpPr>
              <p:cNvPr id="11272" name="Text Box 12"/>
              <p:cNvSpPr txBox="1">
                <a:spLocks noChangeArrowheads="1"/>
              </p:cNvSpPr>
              <p:nvPr/>
            </p:nvSpPr>
            <p:spPr bwMode="auto">
              <a:xfrm>
                <a:off x="3447" y="981"/>
                <a:ext cx="476" cy="136"/>
              </a:xfrm>
              <a:prstGeom prst="rect">
                <a:avLst/>
              </a:prstGeom>
              <a:solidFill>
                <a:srgbClr val="C0C0C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900" b="1"/>
                  <a:t>Restart</a:t>
                </a:r>
              </a:p>
            </p:txBody>
          </p:sp>
          <p:sp>
            <p:nvSpPr>
              <p:cNvPr id="11273" name="Text Box 13"/>
              <p:cNvSpPr txBox="1">
                <a:spLocks noChangeArrowheads="1"/>
              </p:cNvSpPr>
              <p:nvPr/>
            </p:nvSpPr>
            <p:spPr bwMode="auto">
              <a:xfrm>
                <a:off x="4286" y="1248"/>
                <a:ext cx="953" cy="1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7AC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900" b="1"/>
                  <a:t>My first fault message</a:t>
                </a:r>
              </a:p>
            </p:txBody>
          </p:sp>
          <p:sp>
            <p:nvSpPr>
              <p:cNvPr id="11274" name="Text Box 14"/>
              <p:cNvSpPr txBox="1">
                <a:spLocks noChangeArrowheads="1"/>
              </p:cNvSpPr>
              <p:nvPr/>
            </p:nvSpPr>
            <p:spPr bwMode="auto">
              <a:xfrm>
                <a:off x="3470" y="572"/>
                <a:ext cx="272" cy="129"/>
              </a:xfrm>
              <a:prstGeom prst="rect">
                <a:avLst/>
              </a:prstGeom>
              <a:solidFill>
                <a:srgbClr val="33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7AC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sz="1000" b="1">
                    <a:solidFill>
                      <a:schemeClr val="bg1"/>
                    </a:solidFill>
                  </a:rPr>
                  <a:t>Fault</a:t>
                </a:r>
              </a:p>
            </p:txBody>
          </p:sp>
          <p:pic>
            <p:nvPicPr>
              <p:cNvPr id="11275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5" y="976"/>
                <a:ext cx="1260" cy="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7AC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282" name="Text Box 18"/>
            <p:cNvSpPr txBox="1">
              <a:spLocks noChangeArrowheads="1"/>
            </p:cNvSpPr>
            <p:nvPr/>
          </p:nvSpPr>
          <p:spPr bwMode="auto">
            <a:xfrm>
              <a:off x="4286" y="1253"/>
              <a:ext cx="1084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7AC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1200"/>
                <a:t>My first fault message!</a:t>
              </a:r>
            </a:p>
          </p:txBody>
        </p:sp>
      </p:grpSp>
      <p:sp>
        <p:nvSpPr>
          <p:cNvPr id="2" name="Rechteck 1"/>
          <p:cNvSpPr/>
          <p:nvPr/>
        </p:nvSpPr>
        <p:spPr>
          <a:xfrm>
            <a:off x="749025" y="87980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120000"/>
            </a:pPr>
            <a:r>
              <a:rPr lang="en-US" b="1" dirty="0"/>
              <a:t>Systematic faults</a:t>
            </a:r>
          </a:p>
          <a:p>
            <a:pPr marL="742950" lvl="1" indent="-285750"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US" dirty="0"/>
              <a:t>Software Bugs</a:t>
            </a:r>
          </a:p>
          <a:p>
            <a:pPr marL="742950" lvl="1" indent="-285750"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US" dirty="0"/>
              <a:t>Pentium FDIV-Bug</a:t>
            </a:r>
          </a:p>
          <a:p>
            <a:pPr marL="742950" lvl="1" indent="-285750"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US" dirty="0"/>
              <a:t>…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52500" y="4710113"/>
            <a:ext cx="325730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C0C0C0"/>
                </a:solidFill>
                <a:latin typeface="Arial"/>
              </a:rPr>
              <a:t>44</a:t>
            </a:r>
            <a:endParaRPr lang="de-DE" sz="10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21" name="Foliennummernplatzhalter 3"/>
          <p:cNvSpPr txBox="1">
            <a:spLocks/>
          </p:cNvSpPr>
          <p:nvPr/>
        </p:nvSpPr>
        <p:spPr bwMode="auto">
          <a:xfrm>
            <a:off x="4211960" y="4759132"/>
            <a:ext cx="6858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 smtClean="0"/>
              <a:t>13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xmlns="" val="113276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58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 failure measures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IEC 61508-1 , Table 2 / Table 3</a:t>
            </a:r>
            <a:endParaRPr lang="de-DE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922735"/>
            <a:ext cx="7596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98513" indent="-45720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buFontTx/>
              <a:buAutoNum type="arabicPeriod"/>
            </a:pPr>
            <a:r>
              <a:rPr lang="en-US" sz="1400" b="1" dirty="0"/>
              <a:t>target failure measures for a safety function operating in </a:t>
            </a:r>
            <a:r>
              <a:rPr lang="en-US" sz="1400" b="1" dirty="0">
                <a:solidFill>
                  <a:srgbClr val="3476B7"/>
                </a:solidFill>
              </a:rPr>
              <a:t>low demand mode</a:t>
            </a:r>
          </a:p>
          <a:p>
            <a:pPr lvl="1"/>
            <a:r>
              <a:rPr lang="en-US" sz="1400" b="1" dirty="0">
                <a:solidFill>
                  <a:srgbClr val="3476B7"/>
                </a:solidFill>
              </a:rPr>
              <a:t>	of operation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/>
          </p:nvPr>
        </p:nvGraphicFramePr>
        <p:xfrm>
          <a:off x="395288" y="1437085"/>
          <a:ext cx="7886700" cy="1298972"/>
        </p:xfrm>
        <a:graphic>
          <a:graphicData uri="http://schemas.openxmlformats.org/presentationml/2006/ole">
            <p:oleObj spid="_x0000_s2084" name="Document" r:id="rId4" imgW="8003116" imgH="1761407" progId="Word.Document.8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/>
          </p:nvPr>
        </p:nvGraphicFramePr>
        <p:xfrm>
          <a:off x="606425" y="3151585"/>
          <a:ext cx="7570788" cy="1121569"/>
        </p:xfrm>
        <a:graphic>
          <a:graphicData uri="http://schemas.openxmlformats.org/presentationml/2006/ole">
            <p:oleObj spid="_x0000_s2085" name="Document" r:id="rId5" imgW="7802537" imgH="1543760" progId="Word.Document.8">
              <p:embed/>
            </p:oleObj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57200" y="2628900"/>
            <a:ext cx="7596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98513" indent="-45720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400" b="1" dirty="0"/>
              <a:t>2.	target failure measures for a safety function operating </a:t>
            </a:r>
            <a:r>
              <a:rPr lang="en-US" sz="1400" b="1" dirty="0">
                <a:solidFill>
                  <a:srgbClr val="3476B7"/>
                </a:solidFill>
              </a:rPr>
              <a:t>in high demand or </a:t>
            </a:r>
            <a:br>
              <a:rPr lang="en-US" sz="1400" b="1" dirty="0">
                <a:solidFill>
                  <a:srgbClr val="3476B7"/>
                </a:solidFill>
              </a:rPr>
            </a:br>
            <a:r>
              <a:rPr lang="en-US" sz="1400" b="1" dirty="0">
                <a:solidFill>
                  <a:srgbClr val="3476B7"/>
                </a:solidFill>
              </a:rPr>
              <a:t>continuous mode of operation</a:t>
            </a:r>
            <a:endParaRPr lang="de-DE" sz="1400" b="1" dirty="0">
              <a:solidFill>
                <a:srgbClr val="3476B7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732241" y="1545636"/>
            <a:ext cx="70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3476B7"/>
                </a:solidFill>
              </a:rPr>
              <a:t>PFD</a:t>
            </a:r>
            <a:r>
              <a:rPr lang="de-DE" sz="1400" b="1" baseline="-25000" dirty="0" smtClean="0">
                <a:solidFill>
                  <a:srgbClr val="3476B7"/>
                </a:solidFill>
              </a:rPr>
              <a:t>AV</a:t>
            </a:r>
            <a:endParaRPr lang="de-DE" sz="1400" b="1" baseline="-25000" dirty="0">
              <a:solidFill>
                <a:srgbClr val="3476B7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660233" y="326965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3476B7"/>
                </a:solidFill>
              </a:rPr>
              <a:t>PFH</a:t>
            </a:r>
            <a:endParaRPr lang="de-DE" sz="1400" b="1" baseline="-25000" dirty="0">
              <a:solidFill>
                <a:srgbClr val="3476B7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52500" y="4710113"/>
            <a:ext cx="325730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C0C0C0"/>
                </a:solidFill>
                <a:latin typeface="Arial"/>
              </a:rPr>
              <a:t>86</a:t>
            </a:r>
            <a:endParaRPr lang="de-DE" sz="10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2" name="Foliennummernplatzhalter 3"/>
          <p:cNvSpPr txBox="1">
            <a:spLocks/>
          </p:cNvSpPr>
          <p:nvPr/>
        </p:nvSpPr>
        <p:spPr bwMode="auto">
          <a:xfrm>
            <a:off x="4211960" y="4759132"/>
            <a:ext cx="6858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 smtClean="0"/>
              <a:t>1</a:t>
            </a:r>
            <a:fld id="{A59737EE-6D6B-4FC2-820B-A8CC40D22E9C}" type="slidenum">
              <a:rPr lang="de-DE" sz="1000" smtClean="0"/>
              <a:pPr>
                <a:defRPr/>
              </a:pPr>
              <a:t>14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xmlns="" val="9233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Function, Safety Loop</a:t>
            </a:r>
            <a:endParaRPr lang="de-DE" dirty="0" smtClean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858000" y="1371600"/>
            <a:ext cx="1905000" cy="5143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de-DE" sz="1400">
              <a:solidFill>
                <a:srgbClr val="114FFB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886200" y="1371600"/>
            <a:ext cx="1905000" cy="5143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de-DE" sz="1400">
              <a:solidFill>
                <a:srgbClr val="114FFB"/>
              </a:solidFill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733800" y="1543050"/>
            <a:ext cx="1905000" cy="5143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buClr>
                <a:schemeClr val="accent2"/>
              </a:buClr>
            </a:pPr>
            <a:r>
              <a:rPr lang="en-US" sz="1800" b="1" dirty="0"/>
              <a:t>E / E / PES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066800" y="1371600"/>
            <a:ext cx="1905000" cy="5143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de-DE" sz="1400">
              <a:solidFill>
                <a:srgbClr val="114FFB"/>
              </a:solidFill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914400" y="1543050"/>
            <a:ext cx="1905000" cy="5143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buClr>
                <a:schemeClr val="accent2"/>
              </a:buClr>
            </a:pPr>
            <a:r>
              <a:rPr lang="en-US" sz="1800" b="1" dirty="0"/>
              <a:t>Sensor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705600" y="1543050"/>
            <a:ext cx="1905000" cy="5143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buClr>
                <a:schemeClr val="accent2"/>
              </a:buClr>
            </a:pPr>
            <a:r>
              <a:rPr lang="en-US" sz="1800" b="1" dirty="0"/>
              <a:t>Actuator</a:t>
            </a: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3124200" y="1714500"/>
            <a:ext cx="457200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6019800" y="1714500"/>
            <a:ext cx="457200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524000" y="2286000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400" b="1"/>
              <a:t>35%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4419600" y="22860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400" b="1"/>
              <a:t>15%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7391400" y="2286000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400" b="1"/>
              <a:t>50%</a:t>
            </a: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3429000" y="2171700"/>
            <a:ext cx="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6248400" y="2171700"/>
            <a:ext cx="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1143000" y="2971800"/>
            <a:ext cx="68873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1800" b="1"/>
              <a:t>Typical share of failure rates experienced by industrial plants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52500" y="4710113"/>
            <a:ext cx="396262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C0C0C0"/>
                </a:solidFill>
                <a:latin typeface="Arial"/>
              </a:rPr>
              <a:t>233</a:t>
            </a:r>
            <a:endParaRPr lang="de-DE" sz="10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33" name="Foliennummernplatzhalter 3"/>
          <p:cNvSpPr txBox="1">
            <a:spLocks/>
          </p:cNvSpPr>
          <p:nvPr/>
        </p:nvSpPr>
        <p:spPr bwMode="auto">
          <a:xfrm>
            <a:off x="4211960" y="4759132"/>
            <a:ext cx="6858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 smtClean="0"/>
              <a:t>15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xmlns="" val="11871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971600" y="2139702"/>
            <a:ext cx="691276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Systematic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Faults according to IEC 61508-2</a:t>
            </a:r>
            <a:endParaRPr lang="en-US" alt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4211960" y="4759132"/>
            <a:ext cx="685800" cy="2428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A59737EE-6D6B-4FC2-820B-A8CC40D22E9C}" type="slidenum">
              <a:rPr lang="de-DE" sz="1000" smtClean="0"/>
              <a:pPr algn="ctr">
                <a:defRPr/>
              </a:pPr>
              <a:t>16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xmlns="" val="16413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1485901"/>
            <a:ext cx="8610600" cy="327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defTabSz="762000">
              <a:spcBef>
                <a:spcPts val="3800"/>
              </a:spcBef>
              <a:spcAft>
                <a:spcPts val="3800"/>
              </a:spcAft>
              <a:buClr>
                <a:schemeClr val="accent2"/>
              </a:buClr>
              <a:buSzPct val="120000"/>
              <a:buFont typeface="Webdings" pitchFamily="18" charset="2"/>
              <a:buNone/>
              <a:tabLst>
                <a:tab pos="765175" algn="l"/>
                <a:tab pos="1428750" algn="l"/>
                <a:tab pos="1803400" algn="l"/>
              </a:tabLst>
            </a:pPr>
            <a:r>
              <a:rPr lang="de-DE" sz="800" b="1" dirty="0">
                <a:sym typeface="Symbol" pitchFamily="18" charset="2"/>
              </a:rPr>
              <a:t/>
            </a:r>
            <a:br>
              <a:rPr lang="de-DE" sz="800" b="1" dirty="0">
                <a:sym typeface="Symbol" pitchFamily="18" charset="2"/>
              </a:rPr>
            </a:br>
            <a:r>
              <a:rPr lang="de-DE" sz="800" b="1" dirty="0">
                <a:sym typeface="Symbol" pitchFamily="18" charset="2"/>
              </a:rPr>
              <a:t/>
            </a:r>
            <a:br>
              <a:rPr lang="de-DE" sz="800" b="1" dirty="0">
                <a:sym typeface="Symbol" pitchFamily="18" charset="2"/>
              </a:rPr>
            </a:br>
            <a:r>
              <a:rPr lang="de-DE" sz="800" b="1" dirty="0">
                <a:sym typeface="Symbol" pitchFamily="18" charset="2"/>
              </a:rPr>
              <a:t/>
            </a:r>
            <a:br>
              <a:rPr lang="de-DE" sz="800" b="1" dirty="0">
                <a:sym typeface="Symbol" pitchFamily="18" charset="2"/>
              </a:rPr>
            </a:br>
            <a:r>
              <a:rPr lang="de-DE" sz="800" b="1" dirty="0">
                <a:sym typeface="Symbol" pitchFamily="18" charset="2"/>
              </a:rPr>
              <a:t/>
            </a:r>
            <a:br>
              <a:rPr lang="de-DE" sz="800" b="1" dirty="0">
                <a:sym typeface="Symbol" pitchFamily="18" charset="2"/>
              </a:rPr>
            </a:br>
            <a:r>
              <a:rPr lang="de-DE" sz="800" b="1" dirty="0">
                <a:sym typeface="Symbol" pitchFamily="18" charset="2"/>
              </a:rPr>
              <a:t/>
            </a:r>
            <a:br>
              <a:rPr lang="de-DE" sz="800" b="1" dirty="0">
                <a:sym typeface="Symbol" pitchFamily="18" charset="2"/>
              </a:rPr>
            </a:br>
            <a:r>
              <a:rPr lang="de-DE" sz="800" b="1" dirty="0">
                <a:sym typeface="Symbol" pitchFamily="18" charset="2"/>
              </a:rPr>
              <a:t/>
            </a:r>
            <a:br>
              <a:rPr lang="de-DE" sz="800" b="1" dirty="0">
                <a:sym typeface="Symbol" pitchFamily="18" charset="2"/>
              </a:rPr>
            </a:br>
            <a:r>
              <a:rPr lang="de-DE" sz="800" b="1" dirty="0">
                <a:sym typeface="Symbol" pitchFamily="18" charset="2"/>
              </a:rPr>
              <a:t/>
            </a:r>
            <a:br>
              <a:rPr lang="de-DE" sz="800" b="1" dirty="0">
                <a:sym typeface="Symbol" pitchFamily="18" charset="2"/>
              </a:rPr>
            </a:br>
            <a:r>
              <a:rPr lang="de-DE" sz="800" b="1" dirty="0">
                <a:sym typeface="Symbol" pitchFamily="18" charset="2"/>
              </a:rPr>
              <a:t/>
            </a:r>
            <a:br>
              <a:rPr lang="de-DE" sz="800" b="1" dirty="0">
                <a:sym typeface="Symbol" pitchFamily="18" charset="2"/>
              </a:rPr>
            </a:br>
            <a:r>
              <a:rPr lang="de-DE" sz="800" b="1" dirty="0">
                <a:sym typeface="Symbol" pitchFamily="18" charset="2"/>
              </a:rPr>
              <a:t/>
            </a:r>
            <a:br>
              <a:rPr lang="de-DE" sz="800" b="1" dirty="0">
                <a:sym typeface="Symbol" pitchFamily="18" charset="2"/>
              </a:rPr>
            </a:br>
            <a:r>
              <a:rPr lang="de-DE" sz="200" b="1" dirty="0">
                <a:sym typeface="Symbol" pitchFamily="18" charset="2"/>
              </a:rPr>
              <a:t/>
            </a:r>
            <a:br>
              <a:rPr lang="de-DE" sz="200" b="1" dirty="0">
                <a:sym typeface="Symbol" pitchFamily="18" charset="2"/>
              </a:rPr>
            </a:br>
            <a:r>
              <a:rPr lang="en-US" sz="1400" b="1" dirty="0">
                <a:sym typeface="Symbol" pitchFamily="18" charset="2"/>
              </a:rPr>
              <a:t>Failure with definite cause, can only be eliminated</a:t>
            </a:r>
            <a:br>
              <a:rPr lang="en-US" sz="1400" b="1" dirty="0">
                <a:sym typeface="Symbol" pitchFamily="18" charset="2"/>
              </a:rPr>
            </a:br>
            <a:r>
              <a:rPr lang="en-US" sz="1400" b="1" dirty="0">
                <a:sym typeface="Symbol" pitchFamily="18" charset="2"/>
              </a:rPr>
              <a:t>by alteration of design, production process,</a:t>
            </a:r>
            <a:br>
              <a:rPr lang="en-US" sz="1400" b="1" dirty="0">
                <a:sym typeface="Symbol" pitchFamily="18" charset="2"/>
              </a:rPr>
            </a:br>
            <a:r>
              <a:rPr lang="en-US" sz="1400" b="1" dirty="0">
                <a:sym typeface="Symbol" pitchFamily="18" charset="2"/>
              </a:rPr>
              <a:t>operating mode, operation instructions or</a:t>
            </a:r>
            <a:br>
              <a:rPr lang="en-US" sz="1400" b="1" dirty="0">
                <a:sym typeface="Symbol" pitchFamily="18" charset="2"/>
              </a:rPr>
            </a:br>
            <a:r>
              <a:rPr lang="en-US" sz="1400" b="1" dirty="0">
                <a:sym typeface="Symbol" pitchFamily="18" charset="2"/>
              </a:rPr>
              <a:t>other influencing factors</a:t>
            </a:r>
            <a:r>
              <a:rPr lang="en-US" sz="1200" b="1" dirty="0">
                <a:sym typeface="Symbol" pitchFamily="18" charset="2"/>
              </a:rPr>
              <a:t/>
            </a:r>
            <a:br>
              <a:rPr lang="en-US" sz="1200" b="1" dirty="0">
                <a:sym typeface="Symbol" pitchFamily="18" charset="2"/>
              </a:rPr>
            </a:br>
            <a:r>
              <a:rPr lang="de-DE" sz="1200" b="1" dirty="0">
                <a:sym typeface="Symbol" pitchFamily="18" charset="2"/>
              </a:rPr>
              <a:t/>
            </a:r>
            <a:br>
              <a:rPr lang="de-DE" sz="1200" b="1" dirty="0">
                <a:sym typeface="Symbol" pitchFamily="18" charset="2"/>
              </a:rPr>
            </a:br>
            <a:r>
              <a:rPr lang="de-DE" sz="1200" b="1" dirty="0">
                <a:sym typeface="Symbol" pitchFamily="18" charset="2"/>
              </a:rPr>
              <a:t>	</a:t>
            </a:r>
            <a:br>
              <a:rPr lang="de-DE" sz="1200" b="1" dirty="0">
                <a:sym typeface="Symbol" pitchFamily="18" charset="2"/>
              </a:rPr>
            </a:br>
            <a:endParaRPr lang="de-DE" sz="1200" b="1" dirty="0">
              <a:sym typeface="Symbol" pitchFamily="18" charset="2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0" y="1543050"/>
            <a:ext cx="1670050" cy="51552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endParaRPr lang="de-DE" sz="200"/>
          </a:p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sz="1700" b="1"/>
              <a:t>Failure / fault</a:t>
            </a:r>
            <a:endParaRPr lang="de-DE" b="1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84251" y="2221707"/>
            <a:ext cx="2265363" cy="538609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endParaRPr lang="de-DE" sz="200"/>
          </a:p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sz="1400" b="1"/>
              <a:t>Systematic failure</a:t>
            </a:r>
            <a:endParaRPr lang="en-US" sz="400" b="1"/>
          </a:p>
          <a:p>
            <a:pPr algn="ctr">
              <a:spcBef>
                <a:spcPct val="50000"/>
              </a:spcBef>
              <a:buClr>
                <a:schemeClr val="accent2"/>
              </a:buClr>
            </a:pPr>
            <a:endParaRPr lang="de-DE" sz="400" b="1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954713" y="2228850"/>
            <a:ext cx="1847850" cy="53860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endParaRPr lang="de-DE" sz="200"/>
          </a:p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sz="1400" b="1"/>
              <a:t>Random failure</a:t>
            </a:r>
            <a:endParaRPr lang="de-DE" sz="400" b="1"/>
          </a:p>
          <a:p>
            <a:pPr algn="ctr">
              <a:spcBef>
                <a:spcPct val="50000"/>
              </a:spcBef>
              <a:buClr>
                <a:schemeClr val="accent2"/>
              </a:buClr>
            </a:pPr>
            <a:endParaRPr lang="de-DE" sz="400" b="1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562601" y="2914650"/>
            <a:ext cx="3179763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1400" b="1" dirty="0"/>
              <a:t>Failure, occurring at a random time and w</a:t>
            </a:r>
            <a:r>
              <a:rPr lang="en-AU" sz="1400" b="1" dirty="0"/>
              <a:t>hose</a:t>
            </a:r>
            <a:r>
              <a:rPr lang="en-US" sz="1400" b="1" dirty="0"/>
              <a:t> cause can not be defined </a:t>
            </a:r>
            <a:r>
              <a:rPr lang="en-AU" sz="1400" b="1" dirty="0"/>
              <a:t>distinctively</a:t>
            </a:r>
          </a:p>
          <a:p>
            <a:pPr>
              <a:spcBef>
                <a:spcPct val="50000"/>
              </a:spcBef>
              <a:buClr>
                <a:schemeClr val="accent2"/>
              </a:buClr>
            </a:pPr>
            <a:endParaRPr lang="en-AU" sz="1400" b="1" dirty="0"/>
          </a:p>
          <a:p>
            <a:pPr>
              <a:spcBef>
                <a:spcPct val="50000"/>
              </a:spcBef>
              <a:buClr>
                <a:schemeClr val="accent2"/>
              </a:buClr>
            </a:pPr>
            <a:endParaRPr lang="de-DE" sz="1000" b="1" dirty="0"/>
          </a:p>
          <a:p>
            <a:pPr>
              <a:spcBef>
                <a:spcPct val="50000"/>
              </a:spcBef>
              <a:buClr>
                <a:schemeClr val="accent2"/>
              </a:buClr>
            </a:pPr>
            <a:endParaRPr lang="de-DE" sz="1000" b="1" dirty="0"/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de-DE" b="1" dirty="0"/>
              <a:t>              </a:t>
            </a:r>
            <a:r>
              <a:rPr lang="en-US" b="1" dirty="0">
                <a:solidFill>
                  <a:srgbClr val="3476B7"/>
                </a:solidFill>
              </a:rPr>
              <a:t>Fault control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635500" y="2106217"/>
            <a:ext cx="0" cy="199191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2817813" y="1955007"/>
            <a:ext cx="1390650" cy="2643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5111750" y="1955007"/>
            <a:ext cx="1498600" cy="2702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163763" y="3719512"/>
            <a:ext cx="0" cy="2059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7043738" y="3715941"/>
            <a:ext cx="0" cy="20597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838200" y="685800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accent2"/>
              </a:buClr>
            </a:pPr>
            <a:r>
              <a:rPr lang="de-DE" sz="1400" b="1" u="sng" dirty="0">
                <a:solidFill>
                  <a:srgbClr val="3476B7"/>
                </a:solidFill>
                <a:sym typeface="Symbol" pitchFamily="18" charset="2"/>
              </a:rPr>
              <a:t>Fault:</a:t>
            </a:r>
            <a:r>
              <a:rPr lang="de-DE" sz="1400" b="1" dirty="0">
                <a:sym typeface="Symbol" pitchFamily="18" charset="2"/>
              </a:rPr>
              <a:t>	</a:t>
            </a:r>
            <a:r>
              <a:rPr lang="en-US" sz="1400" b="1" dirty="0">
                <a:sym typeface="Symbol" pitchFamily="18" charset="2"/>
              </a:rPr>
              <a:t>abnormal condition, that may cause loss resp. at least a reduction of a functional 	unit (system or sub-system) to perform a required function</a:t>
            </a:r>
            <a:endParaRPr lang="de-DE" sz="1400" b="1" dirty="0">
              <a:sym typeface="Symbol" pitchFamily="18" charset="2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450880" y="3943350"/>
            <a:ext cx="17924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b="1" dirty="0">
                <a:solidFill>
                  <a:srgbClr val="3476B7"/>
                </a:solidFill>
                <a:sym typeface="Symbol" pitchFamily="18" charset="2"/>
              </a:rPr>
              <a:t>Fault avoidance/</a:t>
            </a:r>
          </a:p>
          <a:p>
            <a:pPr algn="ctr">
              <a:buClr>
                <a:schemeClr val="accent2"/>
              </a:buClr>
            </a:pPr>
            <a:r>
              <a:rPr lang="en-US" b="1" dirty="0">
                <a:solidFill>
                  <a:srgbClr val="3476B7"/>
                </a:solidFill>
                <a:sym typeface="Symbol" pitchFamily="18" charset="2"/>
              </a:rPr>
              <a:t>Fault </a:t>
            </a:r>
            <a:r>
              <a:rPr lang="en-US" b="1" dirty="0" smtClean="0">
                <a:solidFill>
                  <a:srgbClr val="3476B7"/>
                </a:solidFill>
                <a:sym typeface="Symbol" pitchFamily="18" charset="2"/>
              </a:rPr>
              <a:t>control</a:t>
            </a:r>
            <a:endParaRPr lang="de-DE" b="1" dirty="0">
              <a:solidFill>
                <a:srgbClr val="0066CC"/>
              </a:solidFill>
              <a:sym typeface="Symbol" pitchFamily="18" charset="2"/>
            </a:endParaRP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 of Faults</a:t>
            </a:r>
            <a:r>
              <a:rPr lang="de-DE" sz="2000" smtClean="0">
                <a:solidFill>
                  <a:srgbClr val="114FFB"/>
                </a:solidFill>
              </a:rPr>
              <a:t> </a:t>
            </a:r>
            <a:endParaRPr lang="de-DE" smtClean="0"/>
          </a:p>
        </p:txBody>
      </p:sp>
      <p:sp>
        <p:nvSpPr>
          <p:cNvPr id="3" name="Textfeld 2"/>
          <p:cNvSpPr txBox="1"/>
          <p:nvPr/>
        </p:nvSpPr>
        <p:spPr>
          <a:xfrm>
            <a:off x="952500" y="4710113"/>
            <a:ext cx="396262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C0C0C0"/>
                </a:solidFill>
                <a:latin typeface="Arial"/>
              </a:rPr>
              <a:t>148</a:t>
            </a:r>
            <a:endParaRPr lang="de-DE" sz="10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8" name="Foliennummernplatzhalter 3"/>
          <p:cNvSpPr txBox="1">
            <a:spLocks/>
          </p:cNvSpPr>
          <p:nvPr/>
        </p:nvSpPr>
        <p:spPr bwMode="auto">
          <a:xfrm>
            <a:off x="4211960" y="4759132"/>
            <a:ext cx="6858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 smtClean="0"/>
              <a:t>16</a:t>
            </a:r>
            <a:endParaRPr lang="de-DE" sz="1000" dirty="0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824707" y="1911548"/>
            <a:ext cx="2667000" cy="1028700"/>
          </a:xfrm>
          <a:prstGeom prst="ellips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083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1289447"/>
            <a:ext cx="80010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1800" b="1" dirty="0"/>
              <a:t>Annex B of IEC 61508-2: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</a:pPr>
            <a:r>
              <a:rPr lang="en-US" sz="1800" dirty="0"/>
              <a:t>Recommendation of measures and methods to </a:t>
            </a:r>
            <a:r>
              <a:rPr lang="en-US" sz="1800" dirty="0">
                <a:solidFill>
                  <a:srgbClr val="3476B7"/>
                </a:solidFill>
              </a:rPr>
              <a:t>avoid systematic faults in hardware</a:t>
            </a:r>
            <a:r>
              <a:rPr lang="en-US" sz="1800" dirty="0"/>
              <a:t> during the different life cycle phases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9600" y="2400301"/>
            <a:ext cx="8382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1800" b="1"/>
              <a:t>Annex B and C of IEC 61508-7: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</a:pPr>
            <a:r>
              <a:rPr lang="en-US" sz="1800"/>
              <a:t>Description of measures and methods with further references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Measures to avoid systematic faults (QM)</a:t>
            </a:r>
            <a:endParaRPr lang="de-DE" smtClean="0"/>
          </a:p>
        </p:txBody>
      </p:sp>
      <p:sp>
        <p:nvSpPr>
          <p:cNvPr id="3" name="Textfeld 2"/>
          <p:cNvSpPr txBox="1"/>
          <p:nvPr/>
        </p:nvSpPr>
        <p:spPr>
          <a:xfrm>
            <a:off x="952500" y="4710113"/>
            <a:ext cx="396262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C0C0C0"/>
                </a:solidFill>
                <a:latin typeface="Arial"/>
              </a:rPr>
              <a:t>149</a:t>
            </a:r>
            <a:endParaRPr lang="de-DE" sz="10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 bwMode="auto">
          <a:xfrm>
            <a:off x="4211960" y="4759132"/>
            <a:ext cx="6858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 smtClean="0"/>
              <a:t>17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xmlns="" val="18002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Measures to control systematic failures</a:t>
            </a:r>
            <a:endParaRPr lang="de-DE" smtClean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IEC 61508-2 , Annex A.3</a:t>
            </a:r>
          </a:p>
          <a:p>
            <a:endParaRPr lang="de-D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90873" y="1005576"/>
            <a:ext cx="7927975" cy="2744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</a:rPr>
              <a:t>The standard requires the </a:t>
            </a:r>
            <a:r>
              <a:rPr lang="en-US" sz="1500" b="0" dirty="0" smtClean="0">
                <a:solidFill>
                  <a:srgbClr val="0070B7"/>
                </a:solidFill>
              </a:rPr>
              <a:t>application of QM measures </a:t>
            </a:r>
            <a:r>
              <a:rPr lang="en-US" sz="1500" b="0" dirty="0" smtClean="0">
                <a:solidFill>
                  <a:schemeClr val="tx1"/>
                </a:solidFill>
              </a:rPr>
              <a:t>to avoid failures in the different phases during the life cycle of a product.</a:t>
            </a:r>
            <a:br>
              <a:rPr lang="en-US" sz="1500" b="0" dirty="0" smtClean="0">
                <a:solidFill>
                  <a:schemeClr val="tx1"/>
                </a:solidFill>
              </a:rPr>
            </a:br>
            <a:r>
              <a:rPr lang="en-US" sz="1500" b="0" dirty="0" smtClean="0">
                <a:solidFill>
                  <a:schemeClr val="tx1"/>
                </a:solidFill>
              </a:rPr>
              <a:t>The requirement to apply these measures is dependent on the SIL.</a:t>
            </a:r>
            <a:br>
              <a:rPr lang="en-US" sz="1500" b="0" dirty="0" smtClean="0">
                <a:solidFill>
                  <a:schemeClr val="tx1"/>
                </a:solidFill>
              </a:rPr>
            </a:br>
            <a:r>
              <a:rPr lang="en-US" sz="1500" b="0" dirty="0" smtClean="0"/>
              <a:t/>
            </a:r>
            <a:br>
              <a:rPr lang="en-US" sz="1500" b="0" dirty="0" smtClean="0"/>
            </a:br>
            <a:r>
              <a:rPr lang="en-US" sz="1500" b="0" dirty="0" smtClean="0">
                <a:solidFill>
                  <a:schemeClr val="tx1"/>
                </a:solidFill>
              </a:rPr>
              <a:t>No matter how well these measures are applied, there is</a:t>
            </a:r>
            <a:r>
              <a:rPr lang="en-US" sz="1500" b="0" dirty="0" smtClean="0"/>
              <a:t> </a:t>
            </a:r>
            <a:r>
              <a:rPr lang="en-US" sz="1500" b="0" dirty="0" smtClean="0">
                <a:solidFill>
                  <a:srgbClr val="0070B7"/>
                </a:solidFill>
              </a:rPr>
              <a:t>a residual probability of systematic failures occurring.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en-US" sz="1500" b="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</a:rPr>
              <a:t>That's why the standard requires the implementation of measures and techniques to </a:t>
            </a:r>
            <a:r>
              <a:rPr lang="en-US" sz="1500" b="0" u="sng" dirty="0" smtClean="0">
                <a:solidFill>
                  <a:srgbClr val="0070B7"/>
                </a:solidFill>
              </a:rPr>
              <a:t>control systematic failures</a:t>
            </a:r>
          </a:p>
          <a:p>
            <a:pPr lvl="1"/>
            <a:r>
              <a:rPr lang="en-US" sz="1500" dirty="0" smtClean="0">
                <a:solidFill>
                  <a:schemeClr val="tx1"/>
                </a:solidFill>
              </a:rPr>
              <a:t>caused by HW and SW </a:t>
            </a:r>
            <a:r>
              <a:rPr lang="en-US" sz="1500" dirty="0" smtClean="0">
                <a:solidFill>
                  <a:srgbClr val="0070B7"/>
                </a:solidFill>
              </a:rPr>
              <a:t>design (see </a:t>
            </a:r>
            <a:r>
              <a:rPr lang="en-US" sz="1500" b="1" dirty="0" smtClean="0">
                <a:solidFill>
                  <a:srgbClr val="0070B7"/>
                </a:solidFill>
              </a:rPr>
              <a:t>IEC 61508-2, Table A.15</a:t>
            </a:r>
            <a:r>
              <a:rPr lang="en-US" sz="1500" dirty="0" smtClean="0">
                <a:solidFill>
                  <a:srgbClr val="0070B7"/>
                </a:solidFill>
              </a:rPr>
              <a:t>)</a:t>
            </a:r>
          </a:p>
          <a:p>
            <a:pPr lvl="1"/>
            <a:r>
              <a:rPr lang="en-US" sz="1500" dirty="0" smtClean="0">
                <a:solidFill>
                  <a:schemeClr val="tx1"/>
                </a:solidFill>
              </a:rPr>
              <a:t>due to </a:t>
            </a:r>
            <a:r>
              <a:rPr lang="en-US" sz="1500" dirty="0" smtClean="0">
                <a:solidFill>
                  <a:srgbClr val="0070B7"/>
                </a:solidFill>
              </a:rPr>
              <a:t>environmental </a:t>
            </a:r>
            <a:r>
              <a:rPr lang="en-US" sz="1500" dirty="0" smtClean="0">
                <a:solidFill>
                  <a:schemeClr val="tx1"/>
                </a:solidFill>
              </a:rPr>
              <a:t>stress or </a:t>
            </a:r>
            <a:r>
              <a:rPr lang="en-US" sz="1500" dirty="0" smtClean="0">
                <a:solidFill>
                  <a:srgbClr val="3476B7"/>
                </a:solidFill>
              </a:rPr>
              <a:t>external influences (incl. EMC) </a:t>
            </a:r>
            <a:r>
              <a:rPr lang="en-US" sz="1500" dirty="0">
                <a:solidFill>
                  <a:srgbClr val="0070B7"/>
                </a:solidFill>
              </a:rPr>
              <a:t>(see </a:t>
            </a:r>
            <a:r>
              <a:rPr lang="en-US" sz="1500" b="1" dirty="0">
                <a:solidFill>
                  <a:srgbClr val="0070B7"/>
                </a:solidFill>
              </a:rPr>
              <a:t>IEC 61508-2, Table </a:t>
            </a:r>
            <a:r>
              <a:rPr lang="en-US" sz="1500" b="1" dirty="0" smtClean="0">
                <a:solidFill>
                  <a:srgbClr val="0070B7"/>
                </a:solidFill>
              </a:rPr>
              <a:t>A.16</a:t>
            </a:r>
            <a:r>
              <a:rPr lang="en-US" sz="1500" dirty="0" smtClean="0">
                <a:solidFill>
                  <a:srgbClr val="0070B7"/>
                </a:solidFill>
              </a:rPr>
              <a:t>)</a:t>
            </a:r>
            <a:endParaRPr lang="en-US" sz="1500" dirty="0">
              <a:solidFill>
                <a:srgbClr val="0070B7"/>
              </a:solidFill>
            </a:endParaRPr>
          </a:p>
          <a:p>
            <a:pPr lvl="1"/>
            <a:r>
              <a:rPr lang="en-US" sz="1500" dirty="0" smtClean="0">
                <a:solidFill>
                  <a:schemeClr val="tx1"/>
                </a:solidFill>
              </a:rPr>
              <a:t>during</a:t>
            </a:r>
            <a:r>
              <a:rPr lang="en-US" sz="1500" dirty="0" smtClean="0"/>
              <a:t> </a:t>
            </a:r>
            <a:r>
              <a:rPr lang="en-US" sz="1500" dirty="0" smtClean="0">
                <a:solidFill>
                  <a:srgbClr val="3476B7"/>
                </a:solidFill>
              </a:rPr>
              <a:t>operation</a:t>
            </a:r>
            <a:r>
              <a:rPr lang="en-US" sz="1500" dirty="0" smtClean="0">
                <a:solidFill>
                  <a:schemeClr val="tx1"/>
                </a:solidFill>
              </a:rPr>
              <a:t>, (operator mistakes) </a:t>
            </a:r>
            <a:r>
              <a:rPr lang="en-US" sz="1500" dirty="0">
                <a:solidFill>
                  <a:srgbClr val="0070B7"/>
                </a:solidFill>
              </a:rPr>
              <a:t>(see </a:t>
            </a:r>
            <a:r>
              <a:rPr lang="en-US" sz="1500" b="1" dirty="0">
                <a:solidFill>
                  <a:srgbClr val="0070B7"/>
                </a:solidFill>
              </a:rPr>
              <a:t>IEC 61508-2, Table </a:t>
            </a:r>
            <a:r>
              <a:rPr lang="en-US" sz="1500" b="1" dirty="0" smtClean="0">
                <a:solidFill>
                  <a:srgbClr val="0070B7"/>
                </a:solidFill>
              </a:rPr>
              <a:t>A.17</a:t>
            </a:r>
            <a:r>
              <a:rPr lang="en-US" sz="1500" dirty="0" smtClean="0">
                <a:solidFill>
                  <a:srgbClr val="0070B7"/>
                </a:solidFill>
              </a:rPr>
              <a:t>)</a:t>
            </a:r>
            <a:endParaRPr lang="en-US" sz="1500" dirty="0" smtClean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52500" y="4710113"/>
            <a:ext cx="396262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C0C0C0"/>
                </a:solidFill>
                <a:latin typeface="Arial"/>
              </a:rPr>
              <a:t>156</a:t>
            </a:r>
            <a:endParaRPr lang="de-DE" sz="10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 bwMode="auto">
          <a:xfrm>
            <a:off x="4211960" y="4759132"/>
            <a:ext cx="6858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 smtClean="0"/>
              <a:t>18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xmlns="" val="22895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Arial" charset="0"/>
                <a:ea typeface="宋体" charset="-122"/>
                <a:cs typeface="Arial" charset="0"/>
              </a:rPr>
              <a:t>Topics under discussion</a:t>
            </a:r>
            <a:endParaRPr lang="zh-CN" altLang="en-US" dirty="0" smtClean="0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20" name="Rectangle 1034"/>
          <p:cNvSpPr>
            <a:spLocks noChangeArrowheads="1"/>
          </p:cNvSpPr>
          <p:nvPr/>
        </p:nvSpPr>
        <p:spPr bwMode="auto">
          <a:xfrm>
            <a:off x="280989" y="958714"/>
            <a:ext cx="4222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de-DE" sz="2400">
                <a:latin typeface="+mj-lt"/>
              </a:rPr>
              <a:t>1</a:t>
            </a:r>
          </a:p>
        </p:txBody>
      </p:sp>
      <p:sp>
        <p:nvSpPr>
          <p:cNvPr id="21" name="Rectangle 1035"/>
          <p:cNvSpPr>
            <a:spLocks noChangeArrowheads="1"/>
          </p:cNvSpPr>
          <p:nvPr/>
        </p:nvSpPr>
        <p:spPr bwMode="auto">
          <a:xfrm>
            <a:off x="280989" y="1336756"/>
            <a:ext cx="4222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de-DE" sz="2400">
                <a:latin typeface="+mj-lt"/>
              </a:rPr>
              <a:t>2</a:t>
            </a:r>
          </a:p>
        </p:txBody>
      </p:sp>
      <p:sp>
        <p:nvSpPr>
          <p:cNvPr id="22" name="Rectangle 1036"/>
          <p:cNvSpPr>
            <a:spLocks noChangeArrowheads="1"/>
          </p:cNvSpPr>
          <p:nvPr/>
        </p:nvSpPr>
        <p:spPr bwMode="auto">
          <a:xfrm>
            <a:off x="280989" y="2166740"/>
            <a:ext cx="4222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de-DE" sz="2400" dirty="0" smtClean="0">
                <a:latin typeface="+mj-lt"/>
              </a:rPr>
              <a:t>4</a:t>
            </a:r>
            <a:endParaRPr lang="de-DE" sz="2400" dirty="0">
              <a:latin typeface="+mj-lt"/>
            </a:endParaRPr>
          </a:p>
        </p:txBody>
      </p:sp>
      <p:sp>
        <p:nvSpPr>
          <p:cNvPr id="23" name="Rectangle 104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8200" y="951570"/>
            <a:ext cx="8153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7AC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l"/>
            <a:r>
              <a:rPr lang="de-DE" sz="2000" dirty="0" smtClean="0"/>
              <a:t>History in Functional Safety</a:t>
            </a:r>
            <a:endParaRPr lang="zh-CN" altLang="de-DE" sz="2000" dirty="0">
              <a:latin typeface="+mj-lt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4" name="Rectangle 104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200" y="1364754"/>
            <a:ext cx="8153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7AC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l"/>
            <a:r>
              <a:rPr lang="en-US" sz="2000" dirty="0"/>
              <a:t>Terms of Functional Safety</a:t>
            </a:r>
            <a:endParaRPr lang="en-US" altLang="zh-TW" sz="2000" dirty="0" smtClean="0">
              <a:latin typeface="+mj-lt"/>
              <a:ea typeface="PMingLiU" pitchFamily="18" charset="-120"/>
            </a:endParaRPr>
          </a:p>
        </p:txBody>
      </p:sp>
      <p:sp>
        <p:nvSpPr>
          <p:cNvPr id="25" name="Rectangle 1035"/>
          <p:cNvSpPr>
            <a:spLocks noChangeArrowheads="1"/>
          </p:cNvSpPr>
          <p:nvPr/>
        </p:nvSpPr>
        <p:spPr bwMode="auto">
          <a:xfrm>
            <a:off x="280989" y="1767844"/>
            <a:ext cx="4222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de-DE" sz="2400" dirty="0" smtClean="0">
                <a:latin typeface="+mj-lt"/>
              </a:rPr>
              <a:t>3</a:t>
            </a:r>
            <a:endParaRPr lang="de-DE" sz="2400" dirty="0">
              <a:latin typeface="+mj-lt"/>
            </a:endParaRPr>
          </a:p>
        </p:txBody>
      </p:sp>
      <p:sp>
        <p:nvSpPr>
          <p:cNvPr id="26" name="Rectangle 104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200" y="1749503"/>
            <a:ext cx="823204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7AC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AU" sz="2000" dirty="0"/>
              <a:t>Systematic Faults according to IEC </a:t>
            </a:r>
            <a:r>
              <a:rPr lang="en-AU" sz="2000" dirty="0" smtClean="0"/>
              <a:t>61508-2</a:t>
            </a:r>
            <a:endParaRPr lang="en-US" alt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05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200" y="2174844"/>
            <a:ext cx="823204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7AC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sz="2000" dirty="0" smtClean="0">
                <a:latin typeface="+mj-lt"/>
                <a:ea typeface="PMingLiU" pitchFamily="18" charset="-120"/>
              </a:rPr>
              <a:t>Random </a:t>
            </a:r>
            <a:r>
              <a:rPr lang="en-AU" sz="2000" dirty="0" smtClean="0"/>
              <a:t>Faults </a:t>
            </a:r>
            <a:r>
              <a:rPr lang="en-AU" sz="2000" dirty="0"/>
              <a:t>according to IEC </a:t>
            </a:r>
            <a:r>
              <a:rPr lang="en-AU" sz="2000" dirty="0" smtClean="0"/>
              <a:t>61508-2</a:t>
            </a:r>
            <a:endParaRPr lang="en-US" alt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oliennummernplatzhalter 3"/>
          <p:cNvSpPr txBox="1">
            <a:spLocks/>
          </p:cNvSpPr>
          <p:nvPr/>
        </p:nvSpPr>
        <p:spPr bwMode="auto">
          <a:xfrm>
            <a:off x="4211960" y="4759132"/>
            <a:ext cx="6858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 smtClean="0"/>
              <a:t>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xmlns="" val="33648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755576" y="2139702"/>
            <a:ext cx="712879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Random Faults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according to IEC 61508-2</a:t>
            </a:r>
            <a:endParaRPr lang="en-US" alt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4211960" y="4759132"/>
            <a:ext cx="685800" cy="2428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A59737EE-6D6B-4FC2-820B-A8CC40D22E9C}" type="slidenum">
              <a:rPr lang="de-DE" sz="1000" smtClean="0"/>
              <a:pPr algn="ctr">
                <a:defRPr/>
              </a:pPr>
              <a:t>20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xmlns="" val="5193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Type of Faults</a:t>
            </a:r>
            <a:r>
              <a:rPr lang="en-AU" sz="2000" smtClean="0">
                <a:solidFill>
                  <a:srgbClr val="114FFB"/>
                </a:solidFill>
              </a:rPr>
              <a:t> </a:t>
            </a:r>
            <a:endParaRPr lang="en-AU" smtClean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04800" y="1485901"/>
            <a:ext cx="8610600" cy="327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defTabSz="762000">
              <a:spcBef>
                <a:spcPts val="3800"/>
              </a:spcBef>
              <a:spcAft>
                <a:spcPts val="3800"/>
              </a:spcAft>
              <a:buClr>
                <a:schemeClr val="accent2"/>
              </a:buClr>
              <a:buSzPct val="120000"/>
              <a:buFont typeface="Webdings" pitchFamily="18" charset="2"/>
              <a:buNone/>
              <a:tabLst>
                <a:tab pos="765175" algn="l"/>
                <a:tab pos="1428750" algn="l"/>
                <a:tab pos="1803400" algn="l"/>
              </a:tabLst>
            </a:pPr>
            <a:r>
              <a:rPr lang="en-AU" sz="800" b="1" dirty="0">
                <a:sym typeface="Symbol" pitchFamily="18" charset="2"/>
              </a:rPr>
              <a:t/>
            </a:r>
            <a:br>
              <a:rPr lang="en-AU" sz="800" b="1" dirty="0">
                <a:sym typeface="Symbol" pitchFamily="18" charset="2"/>
              </a:rPr>
            </a:br>
            <a:r>
              <a:rPr lang="en-AU" sz="800" b="1" dirty="0">
                <a:sym typeface="Symbol" pitchFamily="18" charset="2"/>
              </a:rPr>
              <a:t/>
            </a:r>
            <a:br>
              <a:rPr lang="en-AU" sz="800" b="1" dirty="0">
                <a:sym typeface="Symbol" pitchFamily="18" charset="2"/>
              </a:rPr>
            </a:br>
            <a:r>
              <a:rPr lang="en-AU" sz="800" b="1" dirty="0">
                <a:sym typeface="Symbol" pitchFamily="18" charset="2"/>
              </a:rPr>
              <a:t/>
            </a:r>
            <a:br>
              <a:rPr lang="en-AU" sz="800" b="1" dirty="0">
                <a:sym typeface="Symbol" pitchFamily="18" charset="2"/>
              </a:rPr>
            </a:br>
            <a:r>
              <a:rPr lang="en-AU" sz="800" b="1" dirty="0">
                <a:sym typeface="Symbol" pitchFamily="18" charset="2"/>
              </a:rPr>
              <a:t/>
            </a:r>
            <a:br>
              <a:rPr lang="en-AU" sz="800" b="1" dirty="0">
                <a:sym typeface="Symbol" pitchFamily="18" charset="2"/>
              </a:rPr>
            </a:br>
            <a:r>
              <a:rPr lang="en-AU" sz="800" b="1" dirty="0">
                <a:sym typeface="Symbol" pitchFamily="18" charset="2"/>
              </a:rPr>
              <a:t/>
            </a:r>
            <a:br>
              <a:rPr lang="en-AU" sz="800" b="1" dirty="0">
                <a:sym typeface="Symbol" pitchFamily="18" charset="2"/>
              </a:rPr>
            </a:br>
            <a:r>
              <a:rPr lang="en-AU" sz="800" b="1" dirty="0">
                <a:sym typeface="Symbol" pitchFamily="18" charset="2"/>
              </a:rPr>
              <a:t/>
            </a:r>
            <a:br>
              <a:rPr lang="en-AU" sz="800" b="1" dirty="0">
                <a:sym typeface="Symbol" pitchFamily="18" charset="2"/>
              </a:rPr>
            </a:br>
            <a:r>
              <a:rPr lang="en-AU" sz="800" b="1" dirty="0">
                <a:sym typeface="Symbol" pitchFamily="18" charset="2"/>
              </a:rPr>
              <a:t/>
            </a:r>
            <a:br>
              <a:rPr lang="en-AU" sz="800" b="1" dirty="0">
                <a:sym typeface="Symbol" pitchFamily="18" charset="2"/>
              </a:rPr>
            </a:br>
            <a:r>
              <a:rPr lang="en-AU" sz="800" b="1" dirty="0">
                <a:sym typeface="Symbol" pitchFamily="18" charset="2"/>
              </a:rPr>
              <a:t/>
            </a:r>
            <a:br>
              <a:rPr lang="en-AU" sz="800" b="1" dirty="0">
                <a:sym typeface="Symbol" pitchFamily="18" charset="2"/>
              </a:rPr>
            </a:br>
            <a:r>
              <a:rPr lang="en-AU" sz="800" b="1" dirty="0">
                <a:sym typeface="Symbol" pitchFamily="18" charset="2"/>
              </a:rPr>
              <a:t/>
            </a:r>
            <a:br>
              <a:rPr lang="en-AU" sz="800" b="1" dirty="0">
                <a:sym typeface="Symbol" pitchFamily="18" charset="2"/>
              </a:rPr>
            </a:br>
            <a:r>
              <a:rPr lang="en-AU" sz="200" b="1" dirty="0">
                <a:sym typeface="Symbol" pitchFamily="18" charset="2"/>
              </a:rPr>
              <a:t/>
            </a:r>
            <a:br>
              <a:rPr lang="en-AU" sz="200" b="1" dirty="0">
                <a:sym typeface="Symbol" pitchFamily="18" charset="2"/>
              </a:rPr>
            </a:br>
            <a:r>
              <a:rPr lang="en-AU" sz="1400" b="1" dirty="0">
                <a:sym typeface="Symbol" pitchFamily="18" charset="2"/>
              </a:rPr>
              <a:t>Failure with definite cause, can only be eliminated</a:t>
            </a:r>
            <a:br>
              <a:rPr lang="en-AU" sz="1400" b="1" dirty="0">
                <a:sym typeface="Symbol" pitchFamily="18" charset="2"/>
              </a:rPr>
            </a:br>
            <a:r>
              <a:rPr lang="en-AU" sz="1400" b="1" dirty="0">
                <a:sym typeface="Symbol" pitchFamily="18" charset="2"/>
              </a:rPr>
              <a:t>by alteration of design, production process,</a:t>
            </a:r>
            <a:br>
              <a:rPr lang="en-AU" sz="1400" b="1" dirty="0">
                <a:sym typeface="Symbol" pitchFamily="18" charset="2"/>
              </a:rPr>
            </a:br>
            <a:r>
              <a:rPr lang="en-AU" sz="1400" b="1" dirty="0">
                <a:sym typeface="Symbol" pitchFamily="18" charset="2"/>
              </a:rPr>
              <a:t>operating mode, operation instructions or</a:t>
            </a:r>
            <a:br>
              <a:rPr lang="en-AU" sz="1400" b="1" dirty="0">
                <a:sym typeface="Symbol" pitchFamily="18" charset="2"/>
              </a:rPr>
            </a:br>
            <a:r>
              <a:rPr lang="en-AU" sz="1400" b="1" dirty="0">
                <a:sym typeface="Symbol" pitchFamily="18" charset="2"/>
              </a:rPr>
              <a:t>other influencing factors</a:t>
            </a:r>
            <a:r>
              <a:rPr lang="en-AU" sz="1200" b="1" dirty="0">
                <a:sym typeface="Symbol" pitchFamily="18" charset="2"/>
              </a:rPr>
              <a:t/>
            </a:r>
            <a:br>
              <a:rPr lang="en-AU" sz="1200" b="1" dirty="0">
                <a:sym typeface="Symbol" pitchFamily="18" charset="2"/>
              </a:rPr>
            </a:br>
            <a:r>
              <a:rPr lang="en-AU" sz="1200" b="1" dirty="0">
                <a:sym typeface="Symbol" pitchFamily="18" charset="2"/>
              </a:rPr>
              <a:t/>
            </a:r>
            <a:br>
              <a:rPr lang="en-AU" sz="1200" b="1" dirty="0">
                <a:sym typeface="Symbol" pitchFamily="18" charset="2"/>
              </a:rPr>
            </a:br>
            <a:r>
              <a:rPr lang="en-AU" sz="1200" b="1" dirty="0">
                <a:sym typeface="Symbol" pitchFamily="18" charset="2"/>
              </a:rPr>
              <a:t>	</a:t>
            </a:r>
            <a:br>
              <a:rPr lang="en-AU" sz="1200" b="1" dirty="0">
                <a:sym typeface="Symbol" pitchFamily="18" charset="2"/>
              </a:rPr>
            </a:br>
            <a:endParaRPr lang="en-AU" sz="1200" b="1" dirty="0">
              <a:sym typeface="Symbol" pitchFamily="18" charset="2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810000" y="1543050"/>
            <a:ext cx="1670050" cy="51552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endParaRPr lang="en-AU" sz="200"/>
          </a:p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AU" sz="1700" b="1"/>
              <a:t>Failure / fault</a:t>
            </a:r>
            <a:endParaRPr lang="en-AU" b="1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984251" y="2221707"/>
            <a:ext cx="2265363" cy="538609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endParaRPr lang="en-AU" sz="200"/>
          </a:p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AU" sz="1400" b="1"/>
              <a:t>Systematic failure</a:t>
            </a:r>
            <a:endParaRPr lang="en-AU" sz="400" b="1"/>
          </a:p>
          <a:p>
            <a:pPr algn="ctr">
              <a:spcBef>
                <a:spcPct val="50000"/>
              </a:spcBef>
              <a:buClr>
                <a:schemeClr val="accent2"/>
              </a:buClr>
            </a:pPr>
            <a:endParaRPr lang="en-AU" sz="400" b="1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954713" y="2228850"/>
            <a:ext cx="1847850" cy="53860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endParaRPr lang="en-AU" sz="200"/>
          </a:p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AU" sz="1400" b="1"/>
              <a:t>Random failure</a:t>
            </a:r>
            <a:endParaRPr lang="en-AU" sz="400" b="1"/>
          </a:p>
          <a:p>
            <a:pPr algn="ctr">
              <a:spcBef>
                <a:spcPct val="50000"/>
              </a:spcBef>
              <a:buClr>
                <a:schemeClr val="accent2"/>
              </a:buClr>
            </a:pPr>
            <a:endParaRPr lang="en-AU" sz="400" b="1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562601" y="2914650"/>
            <a:ext cx="3179763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AU" sz="1400" b="1" dirty="0"/>
              <a:t>Failure, occurring at a random time and whose cause can not be defined distinctively</a:t>
            </a:r>
          </a:p>
          <a:p>
            <a:pPr>
              <a:spcBef>
                <a:spcPct val="50000"/>
              </a:spcBef>
              <a:buClr>
                <a:schemeClr val="accent2"/>
              </a:buClr>
            </a:pPr>
            <a:endParaRPr lang="en-AU" sz="1400" b="1" dirty="0"/>
          </a:p>
          <a:p>
            <a:pPr>
              <a:spcBef>
                <a:spcPct val="50000"/>
              </a:spcBef>
              <a:buClr>
                <a:schemeClr val="accent2"/>
              </a:buClr>
            </a:pPr>
            <a:endParaRPr lang="en-AU" sz="1000" b="1" dirty="0"/>
          </a:p>
          <a:p>
            <a:pPr>
              <a:spcBef>
                <a:spcPct val="50000"/>
              </a:spcBef>
              <a:buClr>
                <a:schemeClr val="accent2"/>
              </a:buClr>
            </a:pPr>
            <a:endParaRPr lang="en-AU" sz="1000" b="1" dirty="0"/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AU" b="1" dirty="0">
                <a:solidFill>
                  <a:srgbClr val="3476B7"/>
                </a:solidFill>
              </a:rPr>
              <a:t>              Fault control</a:t>
            </a: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4635500" y="2106217"/>
            <a:ext cx="0" cy="199191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H="1">
            <a:off x="2817813" y="1955007"/>
            <a:ext cx="1390650" cy="2643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5111750" y="1955007"/>
            <a:ext cx="1498600" cy="2702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2163763" y="3719512"/>
            <a:ext cx="0" cy="2059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7043738" y="3715941"/>
            <a:ext cx="0" cy="20597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838200" y="685800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accent2"/>
              </a:buClr>
            </a:pPr>
            <a:r>
              <a:rPr lang="en-AU" sz="1400" b="1" u="sng" dirty="0">
                <a:solidFill>
                  <a:srgbClr val="3476B7"/>
                </a:solidFill>
                <a:sym typeface="Symbol" pitchFamily="18" charset="2"/>
              </a:rPr>
              <a:t>Fault:</a:t>
            </a:r>
            <a:r>
              <a:rPr lang="en-AU" sz="1400" b="1" dirty="0">
                <a:sym typeface="Symbol" pitchFamily="18" charset="2"/>
              </a:rPr>
              <a:t>	abnormal condition, that may cause loss; at least a reduction of a functional 	unit (system or sub-system) to perform a required function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450880" y="3943350"/>
            <a:ext cx="17924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AU" b="1" dirty="0">
                <a:solidFill>
                  <a:srgbClr val="3476B7"/>
                </a:solidFill>
                <a:sym typeface="Symbol" pitchFamily="18" charset="2"/>
              </a:rPr>
              <a:t>Fault avoidance/</a:t>
            </a:r>
          </a:p>
          <a:p>
            <a:pPr algn="ctr">
              <a:buClr>
                <a:schemeClr val="accent2"/>
              </a:buClr>
            </a:pPr>
            <a:r>
              <a:rPr lang="en-AU" b="1" dirty="0">
                <a:solidFill>
                  <a:srgbClr val="3476B7"/>
                </a:solidFill>
                <a:sym typeface="Symbol" pitchFamily="18" charset="2"/>
              </a:rPr>
              <a:t>Fault </a:t>
            </a:r>
            <a:r>
              <a:rPr lang="en-AU" b="1" dirty="0" smtClean="0">
                <a:solidFill>
                  <a:srgbClr val="3476B7"/>
                </a:solidFill>
                <a:sym typeface="Symbol" pitchFamily="18" charset="2"/>
              </a:rPr>
              <a:t>control</a:t>
            </a:r>
            <a:endParaRPr lang="en-AU" b="1" dirty="0">
              <a:solidFill>
                <a:srgbClr val="0066CC"/>
              </a:solidFill>
              <a:sym typeface="Symbol" pitchFamily="18" charset="2"/>
            </a:endParaRPr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5638800" y="1885950"/>
            <a:ext cx="2667000" cy="1028700"/>
          </a:xfrm>
          <a:prstGeom prst="ellips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952500" y="4710113"/>
            <a:ext cx="396262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C0C0C0"/>
                </a:solidFill>
                <a:latin typeface="Arial"/>
              </a:rPr>
              <a:t>172</a:t>
            </a:r>
            <a:endParaRPr lang="de-DE" sz="10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35" name="Foliennummernplatzhalter 3"/>
          <p:cNvSpPr txBox="1">
            <a:spLocks/>
          </p:cNvSpPr>
          <p:nvPr/>
        </p:nvSpPr>
        <p:spPr bwMode="auto">
          <a:xfrm>
            <a:off x="4211960" y="4759132"/>
            <a:ext cx="6858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 smtClean="0"/>
              <a:t>20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xmlns="" val="7862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1289447"/>
            <a:ext cx="8001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1800" b="1" dirty="0"/>
              <a:t>Annex </a:t>
            </a:r>
            <a:r>
              <a:rPr lang="en-US" sz="1800" b="1" dirty="0" smtClean="0"/>
              <a:t>A Table A.2 ….. Table A.14 of </a:t>
            </a:r>
            <a:r>
              <a:rPr lang="en-US" sz="1800" b="1" dirty="0"/>
              <a:t>IEC 61508-2: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</a:pPr>
            <a:r>
              <a:rPr lang="en-US" sz="1800" dirty="0" smtClean="0"/>
              <a:t>Techniques/measures to </a:t>
            </a:r>
            <a:r>
              <a:rPr lang="en-US" sz="1800" dirty="0" smtClean="0">
                <a:solidFill>
                  <a:srgbClr val="3476B7"/>
                </a:solidFill>
              </a:rPr>
              <a:t>control random faults of different component</a:t>
            </a:r>
            <a:endParaRPr lang="en-US" sz="1800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9600" y="2400301"/>
            <a:ext cx="8382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1800" b="1"/>
              <a:t>Annex B and C of IEC 61508-7: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</a:pPr>
            <a:r>
              <a:rPr lang="en-US" sz="1800"/>
              <a:t>Description of measures and methods with further references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to control random faults (on-line diagnostic)</a:t>
            </a:r>
            <a:endParaRPr lang="de-DE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952500" y="4710113"/>
            <a:ext cx="396262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C0C0C0"/>
                </a:solidFill>
                <a:latin typeface="Arial"/>
              </a:rPr>
              <a:t>149</a:t>
            </a:r>
            <a:endParaRPr lang="de-DE" sz="10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 bwMode="auto">
          <a:xfrm>
            <a:off x="4211960" y="4759132"/>
            <a:ext cx="6858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 smtClean="0"/>
              <a:t>21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xmlns="" val="35004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4211960" y="4759132"/>
            <a:ext cx="685800" cy="2428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A59737EE-6D6B-4FC2-820B-A8CC40D22E9C}" type="slidenum">
              <a:rPr lang="de-DE" sz="1000" smtClean="0"/>
              <a:pPr algn="ctr">
                <a:defRPr/>
              </a:pPr>
              <a:t>23</a:t>
            </a:fld>
            <a:endParaRPr lang="de-DE" sz="10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91680" y="2085696"/>
            <a:ext cx="692348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zh-CN" sz="2800" kern="0" dirty="0" smtClean="0">
                <a:solidFill>
                  <a:srgbClr val="3476B7"/>
                </a:solidFill>
                <a:ea typeface="宋体" pitchFamily="2" charset="-122"/>
              </a:rPr>
              <a:t>Any question please feel free to contact:</a:t>
            </a:r>
          </a:p>
          <a:p>
            <a:pPr>
              <a:buFontTx/>
              <a:buNone/>
            </a:pPr>
            <a:r>
              <a:rPr lang="zh-CN" altLang="en-US" sz="2800" kern="0" dirty="0">
                <a:solidFill>
                  <a:srgbClr val="3476B7"/>
                </a:solidFill>
                <a:ea typeface="宋体" pitchFamily="2" charset="-122"/>
              </a:rPr>
              <a:t>肖潇然</a:t>
            </a:r>
            <a:endParaRPr lang="en-US" altLang="zh-CN" sz="2800" kern="0" dirty="0" smtClean="0">
              <a:solidFill>
                <a:srgbClr val="3476B7"/>
              </a:solidFill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2800" kern="0" dirty="0" smtClean="0">
                <a:solidFill>
                  <a:srgbClr val="3476B7"/>
                </a:solidFill>
                <a:ea typeface="宋体" pitchFamily="2" charset="-122"/>
              </a:rPr>
              <a:t>jane.xiao@tuv.com</a:t>
            </a:r>
          </a:p>
          <a:p>
            <a:pPr>
              <a:buFontTx/>
              <a:buNone/>
            </a:pPr>
            <a:r>
              <a:rPr lang="en-US" altLang="zh-CN" sz="2800" kern="0" dirty="0">
                <a:solidFill>
                  <a:srgbClr val="3476B7"/>
                </a:solidFill>
                <a:ea typeface="宋体" pitchFamily="2" charset="-122"/>
              </a:rPr>
              <a:t>+86 10 6566 </a:t>
            </a:r>
            <a:r>
              <a:rPr lang="en-US" altLang="zh-CN" sz="2800" kern="0" dirty="0" smtClean="0">
                <a:solidFill>
                  <a:srgbClr val="3476B7"/>
                </a:solidFill>
                <a:ea typeface="宋体" pitchFamily="2" charset="-122"/>
              </a:rPr>
              <a:t>6660-174</a:t>
            </a:r>
          </a:p>
          <a:p>
            <a:pPr>
              <a:buFontTx/>
              <a:buNone/>
            </a:pPr>
            <a:r>
              <a:rPr lang="en-US" altLang="zh-CN" sz="2800" kern="0" dirty="0" smtClean="0">
                <a:solidFill>
                  <a:srgbClr val="3476B7"/>
                </a:solidFill>
                <a:ea typeface="宋体" pitchFamily="2" charset="-122"/>
              </a:rPr>
              <a:t>13811276916</a:t>
            </a:r>
          </a:p>
        </p:txBody>
      </p:sp>
      <p:sp>
        <p:nvSpPr>
          <p:cNvPr id="2" name="Rectangle 1"/>
          <p:cNvSpPr/>
          <p:nvPr/>
        </p:nvSpPr>
        <p:spPr>
          <a:xfrm>
            <a:off x="2084472" y="1059582"/>
            <a:ext cx="49407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 !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2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85850"/>
            <a:ext cx="7772400" cy="3086100"/>
          </a:xfrm>
          <a:noFill/>
        </p:spPr>
        <p:txBody>
          <a:bodyPr/>
          <a:lstStyle/>
          <a:p>
            <a:pPr lvl="1" algn="ctr">
              <a:buFont typeface="Wingdings" pitchFamily="2" charset="2"/>
              <a:buNone/>
            </a:pPr>
            <a:endParaRPr lang="en-US" altLang="zh-CN" sz="2400" b="1" dirty="0" smtClean="0">
              <a:ea typeface="SimSun" pitchFamily="2" charset="-122"/>
            </a:endParaRPr>
          </a:p>
          <a:p>
            <a:pPr lvl="1" algn="ctr">
              <a:buFont typeface="Wingdings" pitchFamily="2" charset="2"/>
              <a:buNone/>
            </a:pPr>
            <a:endParaRPr lang="en-US" altLang="zh-CN" sz="2400" b="1" dirty="0" smtClean="0">
              <a:solidFill>
                <a:srgbClr val="007AC2"/>
              </a:solidFill>
              <a:ea typeface="SimSun" pitchFamily="2" charset="-122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0" y="1653779"/>
            <a:ext cx="9144000" cy="332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Arial" charset="0"/>
              </a:rPr>
              <a:t>Functional Safety</a:t>
            </a: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Arial" charset="0"/>
              </a:rPr>
              <a:t>and</a:t>
            </a: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Arial" charset="0"/>
              </a:rPr>
              <a:t>TÜV </a:t>
            </a:r>
            <a:r>
              <a:rPr lang="en-US" altLang="de-DE" b="1" dirty="0" err="1">
                <a:latin typeface="Arial" charset="0"/>
              </a:rPr>
              <a:t>Rheinland</a:t>
            </a:r>
            <a:endParaRPr lang="en-US" altLang="de-DE" b="1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Arial" charset="0"/>
              </a:rPr>
              <a:t>in</a:t>
            </a: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Arial" charset="0"/>
              </a:rPr>
              <a:t>the past </a:t>
            </a:r>
            <a:r>
              <a:rPr lang="en-US" altLang="de-DE" b="1" dirty="0" smtClean="0">
                <a:latin typeface="Arial" charset="0"/>
              </a:rPr>
              <a:t>40 </a:t>
            </a:r>
            <a:r>
              <a:rPr lang="en-US" altLang="de-DE" b="1" dirty="0">
                <a:latin typeface="Arial" charset="0"/>
              </a:rPr>
              <a:t>years</a:t>
            </a:r>
          </a:p>
          <a:p>
            <a:pPr algn="ctr">
              <a:lnSpc>
                <a:spcPct val="125000"/>
              </a:lnSpc>
              <a:spcBef>
                <a:spcPct val="50000"/>
              </a:spcBef>
            </a:pPr>
            <a:endParaRPr lang="en-US" altLang="de-DE" b="1" dirty="0">
              <a:latin typeface="Arial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4211960" y="4759132"/>
            <a:ext cx="685800" cy="2428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A59737EE-6D6B-4FC2-820B-A8CC40D22E9C}" type="slidenum">
              <a:rPr lang="de-DE" sz="1000" smtClean="0"/>
              <a:pPr algn="ctr">
                <a:defRPr/>
              </a:pPr>
              <a:t>3</a:t>
            </a:fld>
            <a:endParaRPr lang="de-DE" sz="1000"/>
          </a:p>
        </p:txBody>
      </p:sp>
      <p:sp>
        <p:nvSpPr>
          <p:cNvPr id="2" name="Rechteck 1"/>
          <p:cNvSpPr/>
          <p:nvPr/>
        </p:nvSpPr>
        <p:spPr>
          <a:xfrm>
            <a:off x="539553" y="294015"/>
            <a:ext cx="3932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/>
              <a:t>History in Functional Safety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923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92894"/>
            <a:ext cx="7550224" cy="388144"/>
          </a:xfrm>
        </p:spPr>
        <p:txBody>
          <a:bodyPr/>
          <a:lstStyle/>
          <a:p>
            <a:r>
              <a:rPr lang="en-US" altLang="de-DE" dirty="0" smtClean="0">
                <a:solidFill>
                  <a:schemeClr val="tx1"/>
                </a:solidFill>
              </a:rPr>
              <a:t>Use of electronic circuits in safety related application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971600" y="1034004"/>
            <a:ext cx="476955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de-DE" sz="2000" dirty="0" smtClean="0">
                <a:solidFill>
                  <a:srgbClr val="007AC2"/>
                </a:solidFill>
              </a:rPr>
              <a:t>Safety</a:t>
            </a:r>
            <a:r>
              <a:rPr lang="en-US" altLang="de-DE" sz="2000" dirty="0" smtClean="0"/>
              <a:t> Consideration - </a:t>
            </a:r>
            <a:r>
              <a:rPr lang="en-US" altLang="de-DE" sz="2000" dirty="0" smtClean="0">
                <a:solidFill>
                  <a:srgbClr val="007AC2"/>
                </a:solidFill>
              </a:rPr>
              <a:t>Functional </a:t>
            </a:r>
            <a:r>
              <a:rPr lang="en-US" altLang="de-DE" sz="2000" dirty="0">
                <a:solidFill>
                  <a:srgbClr val="007AC2"/>
                </a:solidFill>
              </a:rPr>
              <a:t>Safety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971601" y="1815667"/>
            <a:ext cx="7547749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de-DE" sz="2000" dirty="0"/>
              <a:t>Beginning in the 1970‘s TÜV </a:t>
            </a:r>
            <a:r>
              <a:rPr lang="en-US" altLang="de-DE" sz="2000" dirty="0" err="1"/>
              <a:t>Rheinland</a:t>
            </a:r>
            <a:r>
              <a:rPr lang="en-US" altLang="de-DE" sz="2000" dirty="0"/>
              <a:t> carried out type approval</a:t>
            </a:r>
          </a:p>
          <a:p>
            <a:r>
              <a:rPr lang="en-US" altLang="de-DE" sz="2000" dirty="0"/>
              <a:t>of safety related electronic circuits, mainly fail-safe technology</a:t>
            </a:r>
          </a:p>
          <a:p>
            <a:endParaRPr lang="en-US" altLang="de-DE" sz="2000" dirty="0"/>
          </a:p>
          <a:p>
            <a:r>
              <a:rPr lang="en-US" altLang="de-DE" sz="2000" dirty="0"/>
              <a:t>Low complex components, hard wired technology</a:t>
            </a:r>
          </a:p>
          <a:p>
            <a:r>
              <a:rPr lang="en-US" altLang="de-DE" sz="2000" dirty="0"/>
              <a:t>Measures e.g</a:t>
            </a:r>
            <a:r>
              <a:rPr lang="en-US" altLang="de-DE" sz="2000" dirty="0" smtClean="0"/>
              <a:t>.:</a:t>
            </a:r>
          </a:p>
          <a:p>
            <a:endParaRPr lang="en-US" altLang="de-DE" sz="2000" dirty="0"/>
          </a:p>
          <a:p>
            <a:r>
              <a:rPr lang="en-US" altLang="de-DE" sz="2000" dirty="0"/>
              <a:t>	</a:t>
            </a:r>
            <a:r>
              <a:rPr lang="en-US" altLang="de-DE" sz="2000" dirty="0">
                <a:solidFill>
                  <a:srgbClr val="007AC2"/>
                </a:solidFill>
              </a:rPr>
              <a:t>F</a:t>
            </a:r>
            <a:r>
              <a:rPr lang="en-US" altLang="de-DE" sz="2000" dirty="0"/>
              <a:t>ailure </a:t>
            </a:r>
            <a:r>
              <a:rPr lang="en-US" altLang="de-DE" sz="2000" dirty="0">
                <a:solidFill>
                  <a:srgbClr val="007AC2"/>
                </a:solidFill>
              </a:rPr>
              <a:t>M</a:t>
            </a:r>
            <a:r>
              <a:rPr lang="en-US" altLang="de-DE" sz="2000" dirty="0"/>
              <a:t>ode and </a:t>
            </a:r>
            <a:r>
              <a:rPr lang="en-US" altLang="de-DE" sz="2000" dirty="0">
                <a:solidFill>
                  <a:srgbClr val="007AC2"/>
                </a:solidFill>
              </a:rPr>
              <a:t>E</a:t>
            </a:r>
            <a:r>
              <a:rPr lang="en-US" altLang="de-DE" sz="2000" dirty="0"/>
              <a:t>ffect </a:t>
            </a:r>
            <a:r>
              <a:rPr lang="en-US" altLang="de-DE" sz="2000" dirty="0">
                <a:solidFill>
                  <a:srgbClr val="007AC2"/>
                </a:solidFill>
              </a:rPr>
              <a:t>A</a:t>
            </a:r>
            <a:r>
              <a:rPr lang="en-US" altLang="de-DE" sz="2000" dirty="0"/>
              <a:t>nalysis (FMEA)</a:t>
            </a:r>
          </a:p>
          <a:p>
            <a:r>
              <a:rPr lang="en-US" altLang="de-DE" sz="2000" dirty="0"/>
              <a:t>	Failure </a:t>
            </a:r>
            <a:r>
              <a:rPr lang="en-US" altLang="de-DE" sz="2000" dirty="0" smtClean="0"/>
              <a:t>rate</a:t>
            </a:r>
            <a:r>
              <a:rPr lang="en-GB" altLang="de-DE" sz="2000" b="1" dirty="0">
                <a:solidFill>
                  <a:srgbClr val="007AC2"/>
                </a:solidFill>
                <a:latin typeface="Symbol" pitchFamily="18" charset="2"/>
                <a:ea typeface="ＭＳ Ｐゴシック" pitchFamily="34" charset="-128"/>
              </a:rPr>
              <a:t> (</a:t>
            </a:r>
            <a:r>
              <a:rPr lang="en-GB" altLang="de-DE" sz="2000" b="1" dirty="0" smtClean="0">
                <a:solidFill>
                  <a:srgbClr val="007AC2"/>
                </a:solidFill>
                <a:latin typeface="Symbol" pitchFamily="18" charset="2"/>
                <a:ea typeface="ＭＳ Ｐゴシック" pitchFamily="34" charset="-128"/>
              </a:rPr>
              <a:t>l)</a:t>
            </a:r>
            <a:r>
              <a:rPr lang="en-US" altLang="de-DE" sz="2000" dirty="0" smtClean="0"/>
              <a:t>, </a:t>
            </a:r>
            <a:r>
              <a:rPr lang="en-US" altLang="de-DE" sz="2000" dirty="0"/>
              <a:t>MTBF calculation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4211960" y="4759132"/>
            <a:ext cx="685800" cy="2428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A59737EE-6D6B-4FC2-820B-A8CC40D22E9C}" type="slidenum">
              <a:rPr lang="de-DE" sz="1000" smtClean="0"/>
              <a:pPr algn="ctr">
                <a:defRPr/>
              </a:pPr>
              <a:t>4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xmlns="" val="18814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92894"/>
            <a:ext cx="7910264" cy="388144"/>
          </a:xfrm>
        </p:spPr>
        <p:txBody>
          <a:bodyPr/>
          <a:lstStyle/>
          <a:p>
            <a:r>
              <a:rPr lang="en-US" altLang="de-DE" dirty="0" smtClean="0">
                <a:solidFill>
                  <a:schemeClr val="tx1"/>
                </a:solidFill>
              </a:rPr>
              <a:t>TÜV Handbook “Microcomputer in Safety Technique”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328989" y="1020366"/>
            <a:ext cx="1809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 altLang="de-DE">
              <a:latin typeface="Times New Roman" pitchFamily="18" charset="0"/>
            </a:endParaRPr>
          </a:p>
        </p:txBody>
      </p:sp>
      <p:pic>
        <p:nvPicPr>
          <p:cNvPr id="28678" name="Picture 6" descr="Microcompu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6" y="1275160"/>
            <a:ext cx="2970213" cy="275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616326" y="1293019"/>
            <a:ext cx="5580672" cy="397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007AC2"/>
              </a:buClr>
              <a:buFont typeface="Wingdings" pitchFamily="2" charset="2"/>
              <a:buChar char="§"/>
            </a:pPr>
            <a:r>
              <a:rPr lang="en-US" altLang="de-DE" sz="1800" dirty="0">
                <a:latin typeface="Arial" charset="0"/>
              </a:rPr>
              <a:t>Definition of safety classes (5)</a:t>
            </a:r>
          </a:p>
          <a:p>
            <a:pPr>
              <a:buClr>
                <a:srgbClr val="007AC2"/>
              </a:buClr>
              <a:buFont typeface="Wingdings" pitchFamily="2" charset="2"/>
              <a:buChar char="§"/>
            </a:pPr>
            <a:r>
              <a:rPr lang="en-US" altLang="de-DE" sz="1800" dirty="0">
                <a:latin typeface="Arial" charset="0"/>
              </a:rPr>
              <a:t>Fault models of integrated circuits</a:t>
            </a:r>
          </a:p>
          <a:p>
            <a:pPr>
              <a:buClr>
                <a:srgbClr val="007AC2"/>
              </a:buClr>
              <a:buFont typeface="Wingdings" pitchFamily="2" charset="2"/>
              <a:buChar char="§"/>
            </a:pPr>
            <a:r>
              <a:rPr lang="en-US" altLang="de-DE" sz="1800" dirty="0">
                <a:latin typeface="Arial" charset="0"/>
              </a:rPr>
              <a:t>Structures, redundancy, diversity</a:t>
            </a:r>
          </a:p>
          <a:p>
            <a:pPr>
              <a:buClr>
                <a:srgbClr val="007AC2"/>
              </a:buClr>
              <a:buFont typeface="Wingdings" pitchFamily="2" charset="2"/>
              <a:buChar char="§"/>
            </a:pPr>
            <a:r>
              <a:rPr lang="en-US" altLang="de-DE" sz="1800" dirty="0">
                <a:latin typeface="Arial" charset="0"/>
              </a:rPr>
              <a:t>Diagnostic measures for:</a:t>
            </a:r>
            <a:br>
              <a:rPr lang="en-US" altLang="de-DE" sz="1800" dirty="0">
                <a:latin typeface="Arial" charset="0"/>
              </a:rPr>
            </a:br>
            <a:r>
              <a:rPr lang="en-US" altLang="de-DE" sz="1800" dirty="0">
                <a:latin typeface="Arial" charset="0"/>
              </a:rPr>
              <a:t>	CPU, RAM, ROM</a:t>
            </a:r>
            <a:br>
              <a:rPr lang="en-US" altLang="de-DE" sz="1800" dirty="0">
                <a:latin typeface="Arial" charset="0"/>
              </a:rPr>
            </a:br>
            <a:r>
              <a:rPr lang="en-US" altLang="de-DE" sz="1800" dirty="0">
                <a:latin typeface="Arial" charset="0"/>
              </a:rPr>
              <a:t>	Communication, I/O ….</a:t>
            </a:r>
          </a:p>
          <a:p>
            <a:pPr>
              <a:buFontTx/>
              <a:buChar char="•"/>
            </a:pPr>
            <a:endParaRPr lang="en-US" altLang="de-DE" sz="1800" dirty="0">
              <a:latin typeface="Arial" charset="0"/>
            </a:endParaRPr>
          </a:p>
          <a:p>
            <a:pPr>
              <a:buFontTx/>
              <a:buChar char="•"/>
            </a:pPr>
            <a:endParaRPr lang="en-US" altLang="de-DE" sz="1800" dirty="0">
              <a:latin typeface="Arial" charset="0"/>
            </a:endParaRPr>
          </a:p>
          <a:p>
            <a:pPr>
              <a:buClr>
                <a:srgbClr val="007AC2"/>
              </a:buClr>
              <a:buFont typeface="Wingdings" pitchFamily="2" charset="2"/>
              <a:buChar char="§"/>
            </a:pPr>
            <a:r>
              <a:rPr lang="en-US" altLang="de-DE" sz="1800" i="1" dirty="0">
                <a:latin typeface="Arial" charset="0"/>
              </a:rPr>
              <a:t>Internal discussion of:</a:t>
            </a:r>
            <a:br>
              <a:rPr lang="en-US" altLang="de-DE" sz="1800" i="1" dirty="0">
                <a:latin typeface="Arial" charset="0"/>
              </a:rPr>
            </a:br>
            <a:r>
              <a:rPr lang="en-US" altLang="de-DE" sz="1800" i="1" dirty="0">
                <a:latin typeface="Arial" charset="0"/>
              </a:rPr>
              <a:t>	Failure rates</a:t>
            </a:r>
            <a:br>
              <a:rPr lang="en-US" altLang="de-DE" sz="1800" i="1" dirty="0">
                <a:latin typeface="Arial" charset="0"/>
              </a:rPr>
            </a:br>
            <a:r>
              <a:rPr lang="en-US" altLang="de-DE" sz="1800" i="1" dirty="0">
                <a:latin typeface="Arial" charset="0"/>
              </a:rPr>
              <a:t>	Failure rate targets related to safety classes</a:t>
            </a:r>
            <a:br>
              <a:rPr lang="en-US" altLang="de-DE" sz="1800" i="1" dirty="0">
                <a:latin typeface="Arial" charset="0"/>
              </a:rPr>
            </a:br>
            <a:r>
              <a:rPr lang="en-US" altLang="de-DE" sz="1800" i="1" dirty="0">
                <a:latin typeface="Arial" charset="0"/>
              </a:rPr>
              <a:t>	Diagnostic coverage</a:t>
            </a:r>
            <a:br>
              <a:rPr lang="en-US" altLang="de-DE" sz="1800" i="1" dirty="0">
                <a:latin typeface="Arial" charset="0"/>
              </a:rPr>
            </a:br>
            <a:r>
              <a:rPr lang="en-US" altLang="de-DE" sz="1800" i="1" dirty="0">
                <a:latin typeface="Arial" charset="0"/>
              </a:rPr>
              <a:t>not accepted in </a:t>
            </a:r>
            <a:r>
              <a:rPr lang="en-US" altLang="de-DE" sz="1800" i="1" dirty="0" smtClean="0">
                <a:latin typeface="Arial" charset="0"/>
              </a:rPr>
              <a:t>industrial standards at that time</a:t>
            </a:r>
            <a:endParaRPr lang="en-US" altLang="de-DE" sz="1800" i="1" dirty="0">
              <a:latin typeface="Arial" charset="0"/>
            </a:endParaRPr>
          </a:p>
          <a:p>
            <a:r>
              <a:rPr lang="en-US" altLang="de-DE" sz="1800" dirty="0">
                <a:latin typeface="Arial" charset="0"/>
              </a:rPr>
              <a:t>	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14339" y="892969"/>
            <a:ext cx="363142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de-DE" sz="1800" dirty="0"/>
              <a:t>Research project computer safety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95289" y="4099322"/>
            <a:ext cx="345188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de-DE" sz="1800"/>
              <a:t>Results published as book 1984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11960" y="4759132"/>
            <a:ext cx="685800" cy="242888"/>
          </a:xfrm>
        </p:spPr>
        <p:txBody>
          <a:bodyPr/>
          <a:lstStyle/>
          <a:p>
            <a:pPr>
              <a:defRPr/>
            </a:pPr>
            <a:fld id="{A59737EE-6D6B-4FC2-820B-A8CC40D22E9C}" type="slidenum">
              <a:rPr lang="de-DE" sz="1000" smtClean="0"/>
              <a:pPr>
                <a:defRPr/>
              </a:pPr>
              <a:t>5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xmlns="" val="26927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92894"/>
            <a:ext cx="7694240" cy="388144"/>
          </a:xfrm>
        </p:spPr>
        <p:txBody>
          <a:bodyPr/>
          <a:lstStyle/>
          <a:p>
            <a:r>
              <a:rPr lang="en-US" altLang="de-DE" dirty="0" smtClean="0">
                <a:solidFill>
                  <a:schemeClr val="tx1"/>
                </a:solidFill>
              </a:rPr>
              <a:t>Certification of Programmable Electronic Systems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68314" y="1168004"/>
            <a:ext cx="8478837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2000" dirty="0">
                <a:latin typeface="Arial" charset="0"/>
              </a:rPr>
              <a:t>Early 1980‘s		Microprocessor based Transmitter</a:t>
            </a:r>
          </a:p>
          <a:p>
            <a:endParaRPr lang="en-US" altLang="de-DE" sz="2000" dirty="0">
              <a:latin typeface="Arial" charset="0"/>
            </a:endParaRPr>
          </a:p>
          <a:p>
            <a:r>
              <a:rPr lang="en-US" altLang="de-DE" sz="2000" dirty="0">
                <a:latin typeface="Arial" charset="0"/>
              </a:rPr>
              <a:t>1986			First Safety related</a:t>
            </a:r>
            <a:br>
              <a:rPr lang="en-US" altLang="de-DE" sz="2000" dirty="0">
                <a:latin typeface="Arial" charset="0"/>
              </a:rPr>
            </a:br>
            <a:r>
              <a:rPr lang="en-US" altLang="de-DE" sz="2000" dirty="0">
                <a:latin typeface="Arial" charset="0"/>
              </a:rPr>
              <a:t>			Programmable Logic Controller (PLC)</a:t>
            </a:r>
          </a:p>
          <a:p>
            <a:r>
              <a:rPr lang="en-US" altLang="de-DE" sz="2000" dirty="0">
                <a:latin typeface="Arial" charset="0"/>
              </a:rPr>
              <a:t>				1oo2 Architecture</a:t>
            </a:r>
          </a:p>
          <a:p>
            <a:endParaRPr lang="en-US" altLang="de-DE" sz="2000" dirty="0">
              <a:latin typeface="Arial" charset="0"/>
            </a:endParaRPr>
          </a:p>
          <a:p>
            <a:r>
              <a:rPr lang="en-US" altLang="de-DE" sz="2000" dirty="0">
                <a:latin typeface="Arial" charset="0"/>
              </a:rPr>
              <a:t>1991			Programmable Logic Controller (PLC)	</a:t>
            </a:r>
          </a:p>
          <a:p>
            <a:r>
              <a:rPr lang="en-US" altLang="de-DE" sz="2000" dirty="0">
                <a:latin typeface="Arial" charset="0"/>
              </a:rPr>
              <a:t>				TMR system 2oo3</a:t>
            </a:r>
          </a:p>
          <a:p>
            <a:endParaRPr lang="en-US" altLang="de-DE" sz="2000" dirty="0">
              <a:latin typeface="Arial" charset="0"/>
            </a:endParaRPr>
          </a:p>
          <a:p>
            <a:r>
              <a:rPr lang="en-US" altLang="de-DE" sz="2000" dirty="0">
                <a:latin typeface="Arial" charset="0"/>
              </a:rPr>
              <a:t>1992			Programmable Logic Controller (PLC)	</a:t>
            </a:r>
          </a:p>
          <a:p>
            <a:r>
              <a:rPr lang="en-US" altLang="de-DE" sz="2000" dirty="0">
                <a:latin typeface="Arial" charset="0"/>
              </a:rPr>
              <a:t>				TMR system 2oo3, hot stand by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11960" y="4759132"/>
            <a:ext cx="685800" cy="242888"/>
          </a:xfrm>
        </p:spPr>
        <p:txBody>
          <a:bodyPr/>
          <a:lstStyle/>
          <a:p>
            <a:pPr>
              <a:defRPr/>
            </a:pPr>
            <a:fld id="{A59737EE-6D6B-4FC2-820B-A8CC40D22E9C}" type="slidenum">
              <a:rPr lang="de-DE" sz="1000" smtClean="0"/>
              <a:pPr>
                <a:defRPr/>
              </a:pPr>
              <a:t>6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xmlns="" val="12424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92894"/>
            <a:ext cx="6686550" cy="388144"/>
          </a:xfrm>
        </p:spPr>
        <p:txBody>
          <a:bodyPr/>
          <a:lstStyle/>
          <a:p>
            <a:r>
              <a:rPr lang="en-US" altLang="de-DE" dirty="0" smtClean="0">
                <a:solidFill>
                  <a:schemeClr val="tx1"/>
                </a:solidFill>
              </a:rPr>
              <a:t>Development of safety related standards</a:t>
            </a: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539750" y="1113235"/>
            <a:ext cx="8280722" cy="486965"/>
          </a:xfrm>
          <a:prstGeom prst="homePlate">
            <a:avLst>
              <a:gd name="adj" fmla="val 102918"/>
            </a:avLst>
          </a:prstGeom>
          <a:gradFill flip="none" rotWithShape="1">
            <a:gsLst>
              <a:gs pos="0">
                <a:srgbClr val="007AC2">
                  <a:alpha val="14000"/>
                </a:srgbClr>
              </a:gs>
              <a:gs pos="100000">
                <a:srgbClr val="007AC2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611188" y="1168004"/>
            <a:ext cx="7817246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7AC2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altLang="de-DE" dirty="0">
                <a:latin typeface="Times New Roman" pitchFamily="18" charset="0"/>
              </a:rPr>
              <a:t>1984     </a:t>
            </a:r>
            <a:r>
              <a:rPr lang="de-DE" altLang="de-DE" dirty="0" smtClean="0">
                <a:latin typeface="Times New Roman" pitchFamily="18" charset="0"/>
              </a:rPr>
              <a:t>    1989           1996           2000           2003          2006      2010          2011         20xx</a:t>
            </a:r>
            <a:endParaRPr lang="de-DE" altLang="de-DE" dirty="0">
              <a:latin typeface="Times New Roman" pitchFamily="18" charset="0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67545" y="1995488"/>
            <a:ext cx="156686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400" dirty="0">
                <a:solidFill>
                  <a:srgbClr val="007AC2"/>
                </a:solidFill>
              </a:rPr>
              <a:t>TÜV </a:t>
            </a:r>
            <a:br>
              <a:rPr lang="en-US" altLang="de-DE" sz="1400" dirty="0">
                <a:solidFill>
                  <a:srgbClr val="007AC2"/>
                </a:solidFill>
              </a:rPr>
            </a:br>
            <a:r>
              <a:rPr lang="en-US" altLang="de-DE" sz="1400" dirty="0">
                <a:solidFill>
                  <a:srgbClr val="007AC2"/>
                </a:solidFill>
              </a:rPr>
              <a:t>handbook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1331641" y="2414588"/>
            <a:ext cx="1037761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de-DE" sz="1400" dirty="0">
                <a:solidFill>
                  <a:srgbClr val="FF3300"/>
                </a:solidFill>
              </a:rPr>
              <a:t>DIN 19250</a:t>
            </a:r>
            <a:br>
              <a:rPr lang="en-US" altLang="de-DE" sz="1400" dirty="0">
                <a:solidFill>
                  <a:srgbClr val="FF3300"/>
                </a:solidFill>
              </a:rPr>
            </a:br>
            <a:r>
              <a:rPr lang="en-US" altLang="de-DE" sz="1400" dirty="0">
                <a:solidFill>
                  <a:srgbClr val="FF3300"/>
                </a:solidFill>
              </a:rPr>
              <a:t>VDE 0801</a:t>
            </a:r>
            <a:br>
              <a:rPr lang="en-US" altLang="de-DE" sz="1400" dirty="0">
                <a:solidFill>
                  <a:srgbClr val="FF3300"/>
                </a:solidFill>
              </a:rPr>
            </a:br>
            <a:r>
              <a:rPr lang="en-US" altLang="de-DE" sz="1400" dirty="0">
                <a:solidFill>
                  <a:srgbClr val="FF3300"/>
                </a:solidFill>
              </a:rPr>
              <a:t>VDE 0116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2411761" y="1982391"/>
            <a:ext cx="1308413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de-DE" sz="1400" dirty="0">
                <a:solidFill>
                  <a:srgbClr val="FF3300"/>
                </a:solidFill>
              </a:rPr>
              <a:t>EN 1050</a:t>
            </a:r>
            <a:br>
              <a:rPr lang="en-US" altLang="de-DE" sz="1400" dirty="0">
                <a:solidFill>
                  <a:srgbClr val="FF3300"/>
                </a:solidFill>
              </a:rPr>
            </a:br>
            <a:r>
              <a:rPr lang="en-US" altLang="de-DE" sz="1400" dirty="0">
                <a:solidFill>
                  <a:srgbClr val="FF3300"/>
                </a:solidFill>
              </a:rPr>
              <a:t>EN 954</a:t>
            </a:r>
            <a:br>
              <a:rPr lang="en-US" altLang="de-DE" sz="1400" dirty="0">
                <a:solidFill>
                  <a:srgbClr val="FF3300"/>
                </a:solidFill>
              </a:rPr>
            </a:br>
            <a:r>
              <a:rPr lang="en-US" altLang="de-DE" sz="1400" dirty="0">
                <a:solidFill>
                  <a:srgbClr val="FF3300"/>
                </a:solidFill>
              </a:rPr>
              <a:t>VDE 0801 A.1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419873" y="2002632"/>
            <a:ext cx="102814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de-DE" sz="1400" dirty="0">
                <a:solidFill>
                  <a:schemeClr val="tx2"/>
                </a:solidFill>
              </a:rPr>
              <a:t>IEC 61508</a:t>
            </a:r>
            <a:br>
              <a:rPr lang="en-US" altLang="de-DE" sz="1400" dirty="0">
                <a:solidFill>
                  <a:schemeClr val="tx2"/>
                </a:solidFill>
              </a:rPr>
            </a:br>
            <a:endParaRPr lang="en-US" altLang="de-DE" sz="1400" dirty="0">
              <a:solidFill>
                <a:schemeClr val="tx2"/>
              </a:solidFill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355977" y="2002632"/>
            <a:ext cx="102814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de-DE" sz="1400" dirty="0">
                <a:solidFill>
                  <a:schemeClr val="tx2"/>
                </a:solidFill>
              </a:rPr>
              <a:t>IEC 61511</a:t>
            </a:r>
            <a:br>
              <a:rPr lang="en-US" altLang="de-DE" sz="1400" dirty="0">
                <a:solidFill>
                  <a:schemeClr val="tx2"/>
                </a:solidFill>
              </a:rPr>
            </a:br>
            <a:r>
              <a:rPr lang="en-US" altLang="de-DE" sz="1400" dirty="0">
                <a:solidFill>
                  <a:schemeClr val="tx2"/>
                </a:solidFill>
              </a:rPr>
              <a:t>EN </a:t>
            </a:r>
            <a:r>
              <a:rPr lang="en-US" altLang="de-DE" sz="1400" dirty="0" smtClean="0">
                <a:solidFill>
                  <a:schemeClr val="tx2"/>
                </a:solidFill>
              </a:rPr>
              <a:t> 50156</a:t>
            </a:r>
            <a:endParaRPr lang="en-US" altLang="de-DE" sz="1400" dirty="0">
              <a:solidFill>
                <a:schemeClr val="tx2"/>
              </a:solidFill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95288" y="3187303"/>
            <a:ext cx="8659812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de-DE" sz="2000" dirty="0">
                <a:solidFill>
                  <a:srgbClr val="007AC2"/>
                </a:solidFill>
              </a:rPr>
              <a:t>Safety classes</a:t>
            </a:r>
            <a:r>
              <a:rPr lang="en-US" altLang="de-DE" sz="1800" dirty="0">
                <a:solidFill>
                  <a:schemeClr val="accent2"/>
                </a:solidFill>
              </a:rPr>
              <a:t>  </a:t>
            </a:r>
            <a:br>
              <a:rPr lang="en-US" altLang="de-DE" sz="1800" dirty="0">
                <a:solidFill>
                  <a:schemeClr val="accent2"/>
                </a:solidFill>
              </a:rPr>
            </a:br>
            <a:endParaRPr lang="en-US" altLang="de-DE" sz="1800" dirty="0">
              <a:solidFill>
                <a:schemeClr val="accent2"/>
              </a:solidFill>
            </a:endParaRPr>
          </a:p>
          <a:p>
            <a:r>
              <a:rPr lang="en-US" altLang="de-DE" sz="1800" dirty="0">
                <a:solidFill>
                  <a:schemeClr val="accent2"/>
                </a:solidFill>
              </a:rPr>
              <a:t>                   </a:t>
            </a:r>
            <a:r>
              <a:rPr lang="en-US" altLang="de-DE" sz="2000" dirty="0">
                <a:solidFill>
                  <a:srgbClr val="FF3300"/>
                </a:solidFill>
              </a:rPr>
              <a:t>Requirement classes</a:t>
            </a:r>
            <a:r>
              <a:rPr lang="en-US" altLang="de-DE" sz="1800" dirty="0">
                <a:solidFill>
                  <a:srgbClr val="FF3300"/>
                </a:solidFill>
              </a:rPr>
              <a:t> / Safety Category</a:t>
            </a:r>
          </a:p>
          <a:p>
            <a:r>
              <a:rPr lang="en-US" altLang="de-DE" sz="1800" dirty="0">
                <a:solidFill>
                  <a:schemeClr val="accent2"/>
                </a:solidFill>
              </a:rPr>
              <a:t/>
            </a:r>
            <a:br>
              <a:rPr lang="en-US" altLang="de-DE" sz="1800" dirty="0">
                <a:solidFill>
                  <a:schemeClr val="accent2"/>
                </a:solidFill>
              </a:rPr>
            </a:br>
            <a:r>
              <a:rPr lang="en-US" altLang="de-DE" sz="1800" dirty="0">
                <a:solidFill>
                  <a:schemeClr val="accent2"/>
                </a:solidFill>
              </a:rPr>
              <a:t>                                                  </a:t>
            </a:r>
            <a:r>
              <a:rPr lang="en-US" altLang="de-DE" sz="2000" dirty="0" smtClean="0">
                <a:solidFill>
                  <a:schemeClr val="tx2"/>
                </a:solidFill>
              </a:rPr>
              <a:t>Safety </a:t>
            </a:r>
            <a:r>
              <a:rPr lang="en-US" altLang="de-DE" sz="2000" dirty="0">
                <a:solidFill>
                  <a:schemeClr val="tx2"/>
                </a:solidFill>
              </a:rPr>
              <a:t>Integrity Level / Performance Level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5292082" y="2003823"/>
            <a:ext cx="936103" cy="117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de-DE" sz="1400" dirty="0">
                <a:solidFill>
                  <a:schemeClr val="tx2"/>
                </a:solidFill>
              </a:rPr>
              <a:t>EN </a:t>
            </a:r>
            <a:r>
              <a:rPr lang="en-US" altLang="de-DE" sz="1400" dirty="0" smtClean="0">
                <a:solidFill>
                  <a:schemeClr val="tx2"/>
                </a:solidFill>
              </a:rPr>
              <a:t>ISO</a:t>
            </a:r>
            <a:br>
              <a:rPr lang="en-US" altLang="de-DE" sz="1400" dirty="0" smtClean="0">
                <a:solidFill>
                  <a:schemeClr val="tx2"/>
                </a:solidFill>
              </a:rPr>
            </a:br>
            <a:r>
              <a:rPr lang="en-US" altLang="de-DE" sz="1400" dirty="0" smtClean="0">
                <a:solidFill>
                  <a:schemeClr val="tx2"/>
                </a:solidFill>
              </a:rPr>
              <a:t>13849</a:t>
            </a:r>
            <a:br>
              <a:rPr lang="en-US" altLang="de-DE" sz="1400" dirty="0" smtClean="0">
                <a:solidFill>
                  <a:schemeClr val="tx2"/>
                </a:solidFill>
              </a:rPr>
            </a:br>
            <a:r>
              <a:rPr lang="en-US" altLang="de-DE" sz="1400" dirty="0" smtClean="0">
                <a:solidFill>
                  <a:schemeClr val="tx2"/>
                </a:solidFill>
              </a:rPr>
              <a:t>IEC 62061</a:t>
            </a:r>
            <a:r>
              <a:rPr lang="en-US" altLang="de-DE" sz="1400" dirty="0">
                <a:solidFill>
                  <a:schemeClr val="tx2"/>
                </a:solidFill>
              </a:rPr>
              <a:t/>
            </a:r>
            <a:br>
              <a:rPr lang="en-US" altLang="de-DE" sz="1400" dirty="0">
                <a:solidFill>
                  <a:schemeClr val="tx2"/>
                </a:solidFill>
              </a:rPr>
            </a:br>
            <a:endParaRPr lang="en-US" altLang="de-DE" sz="1400" dirty="0">
              <a:solidFill>
                <a:schemeClr val="tx2"/>
              </a:solidFill>
            </a:endParaRPr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11960" y="4759132"/>
            <a:ext cx="685800" cy="242888"/>
          </a:xfrm>
        </p:spPr>
        <p:txBody>
          <a:bodyPr/>
          <a:lstStyle/>
          <a:p>
            <a:pPr>
              <a:defRPr/>
            </a:pPr>
            <a:fld id="{A59737EE-6D6B-4FC2-820B-A8CC40D22E9C}" type="slidenum">
              <a:rPr lang="de-DE" sz="1000" smtClean="0"/>
              <a:pPr>
                <a:defRPr/>
              </a:pPr>
              <a:t>7</a:t>
            </a:fld>
            <a:endParaRPr lang="de-DE" sz="100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012161" y="2015682"/>
            <a:ext cx="102814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de-DE" sz="1400" dirty="0">
                <a:solidFill>
                  <a:schemeClr val="tx2"/>
                </a:solidFill>
              </a:rPr>
              <a:t>IEC 61508</a:t>
            </a:r>
            <a:br>
              <a:rPr lang="en-US" altLang="de-DE" sz="1400" dirty="0">
                <a:solidFill>
                  <a:schemeClr val="tx2"/>
                </a:solidFill>
              </a:rPr>
            </a:br>
            <a:r>
              <a:rPr lang="en-US" altLang="de-DE" sz="1400" dirty="0" smtClean="0">
                <a:solidFill>
                  <a:schemeClr val="tx2"/>
                </a:solidFill>
              </a:rPr>
              <a:t>Ed. 2</a:t>
            </a:r>
            <a:endParaRPr lang="en-US" altLang="de-DE" sz="1400" dirty="0">
              <a:solidFill>
                <a:schemeClr val="tx2"/>
              </a:solidFill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918615" y="2015682"/>
            <a:ext cx="103776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de-DE" sz="1400" dirty="0" smtClean="0">
                <a:solidFill>
                  <a:schemeClr val="tx2"/>
                </a:solidFill>
              </a:rPr>
              <a:t>ISO 26262</a:t>
            </a:r>
            <a:r>
              <a:rPr lang="en-US" altLang="de-DE" sz="1400" dirty="0">
                <a:solidFill>
                  <a:schemeClr val="tx2"/>
                </a:solidFill>
              </a:rPr>
              <a:t/>
            </a:r>
            <a:br>
              <a:rPr lang="en-US" altLang="de-DE" sz="1400" dirty="0">
                <a:solidFill>
                  <a:schemeClr val="tx2"/>
                </a:solidFill>
              </a:rPr>
            </a:br>
            <a:endParaRPr lang="en-US" altLang="de-DE" sz="1400" dirty="0">
              <a:solidFill>
                <a:schemeClr val="tx2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541642" y="719184"/>
            <a:ext cx="156686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400" dirty="0" smtClean="0">
                <a:solidFill>
                  <a:srgbClr val="007AC2"/>
                </a:solidFill>
              </a:rPr>
              <a:t> </a:t>
            </a:r>
            <a:r>
              <a:rPr lang="en-US" altLang="de-DE" sz="1800" dirty="0" smtClean="0">
                <a:solidFill>
                  <a:srgbClr val="007AC2"/>
                </a:solidFill>
              </a:rPr>
              <a:t>Security</a:t>
            </a:r>
            <a:r>
              <a:rPr lang="en-US" altLang="de-DE" sz="1400" dirty="0" smtClean="0">
                <a:solidFill>
                  <a:srgbClr val="007AC2"/>
                </a:solidFill>
              </a:rPr>
              <a:t> …….</a:t>
            </a:r>
            <a:endParaRPr lang="en-US" altLang="de-DE" sz="1400" dirty="0">
              <a:solidFill>
                <a:srgbClr val="007AC2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881106" y="2015682"/>
            <a:ext cx="89028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de-DE" sz="1400" dirty="0">
                <a:solidFill>
                  <a:schemeClr val="tx2"/>
                </a:solidFill>
              </a:rPr>
              <a:t>IEC </a:t>
            </a:r>
            <a:r>
              <a:rPr lang="en-US" altLang="de-DE" sz="1400" dirty="0" err="1" smtClean="0">
                <a:solidFill>
                  <a:schemeClr val="tx2"/>
                </a:solidFill>
              </a:rPr>
              <a:t>xxxx</a:t>
            </a:r>
            <a:r>
              <a:rPr lang="en-US" altLang="de-DE" sz="1400" dirty="0">
                <a:solidFill>
                  <a:schemeClr val="tx2"/>
                </a:solidFill>
              </a:rPr>
              <a:t/>
            </a:r>
            <a:br>
              <a:rPr lang="en-US" altLang="de-DE" sz="1400" dirty="0">
                <a:solidFill>
                  <a:schemeClr val="tx2"/>
                </a:solidFill>
              </a:rPr>
            </a:br>
            <a:endParaRPr lang="en-US" altLang="de-DE" sz="1400" dirty="0">
              <a:solidFill>
                <a:schemeClr val="tx2"/>
              </a:solidFill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148870" y="2733769"/>
            <a:ext cx="2887627" cy="92551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r>
              <a:rPr lang="en-US" altLang="de-DE" sz="1800" dirty="0">
                <a:solidFill>
                  <a:srgbClr val="BD0D2E"/>
                </a:solidFill>
              </a:rPr>
              <a:t>a</a:t>
            </a:r>
            <a:r>
              <a:rPr lang="en-US" altLang="de-DE" sz="1800" dirty="0" smtClean="0">
                <a:solidFill>
                  <a:srgbClr val="BD0D2E"/>
                </a:solidFill>
              </a:rPr>
              <a:t>nd many other product or</a:t>
            </a:r>
          </a:p>
          <a:p>
            <a:r>
              <a:rPr lang="en-US" altLang="de-DE" sz="1800" dirty="0">
                <a:solidFill>
                  <a:srgbClr val="BD0D2E"/>
                </a:solidFill>
              </a:rPr>
              <a:t>a</a:t>
            </a:r>
            <a:r>
              <a:rPr lang="en-US" altLang="de-DE" sz="1800" dirty="0" smtClean="0">
                <a:solidFill>
                  <a:srgbClr val="BD0D2E"/>
                </a:solidFill>
              </a:rPr>
              <a:t>pplication standards</a:t>
            </a:r>
            <a:r>
              <a:rPr lang="en-US" altLang="de-DE" sz="1800" dirty="0">
                <a:solidFill>
                  <a:srgbClr val="BD0D2E"/>
                </a:solidFill>
              </a:rPr>
              <a:t/>
            </a:r>
            <a:br>
              <a:rPr lang="en-US" altLang="de-DE" sz="1800" dirty="0">
                <a:solidFill>
                  <a:srgbClr val="BD0D2E"/>
                </a:solidFill>
              </a:rPr>
            </a:br>
            <a:endParaRPr lang="en-US" altLang="de-DE" sz="1800" dirty="0">
              <a:solidFill>
                <a:srgbClr val="BD0D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4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92894"/>
            <a:ext cx="7190184" cy="388144"/>
          </a:xfrm>
        </p:spPr>
        <p:txBody>
          <a:bodyPr/>
          <a:lstStyle/>
          <a:p>
            <a:r>
              <a:rPr lang="en-US" altLang="de-DE" dirty="0" smtClean="0">
                <a:solidFill>
                  <a:schemeClr val="tx1"/>
                </a:solidFill>
              </a:rPr>
              <a:t>Functional Safety Standards used for Certification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539750" y="1113235"/>
            <a:ext cx="8496746" cy="486965"/>
          </a:xfrm>
          <a:prstGeom prst="homePlate">
            <a:avLst>
              <a:gd name="adj" fmla="val 130657"/>
            </a:avLst>
          </a:prstGeom>
          <a:gradFill flip="none" rotWithShape="1">
            <a:gsLst>
              <a:gs pos="0">
                <a:srgbClr val="007AC2">
                  <a:alpha val="14000"/>
                </a:srgbClr>
              </a:gs>
              <a:gs pos="100000">
                <a:srgbClr val="007AC2">
                  <a:gamma/>
                  <a:shade val="46275"/>
                  <a:invGamma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11189" y="1168004"/>
            <a:ext cx="715802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7AC2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altLang="de-DE" dirty="0">
                <a:latin typeface="Times New Roman" pitchFamily="18" charset="0"/>
              </a:rPr>
              <a:t>1984     1989         1996          2000         2003        </a:t>
            </a:r>
            <a:r>
              <a:rPr lang="de-DE" altLang="de-DE" dirty="0" smtClean="0">
                <a:latin typeface="Times New Roman" pitchFamily="18" charset="0"/>
              </a:rPr>
              <a:t>2005              2010               2015  </a:t>
            </a:r>
            <a:endParaRPr lang="de-DE" altLang="de-DE" dirty="0">
              <a:latin typeface="Times New Roman" pitchFamily="18" charset="0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12751" y="2094772"/>
            <a:ext cx="2179265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 dirty="0"/>
              <a:t>Application related Standards and</a:t>
            </a:r>
            <a:br>
              <a:rPr lang="en-US" altLang="de-DE" sz="1800" dirty="0"/>
            </a:br>
            <a:r>
              <a:rPr lang="en-US" altLang="de-DE" sz="1800" dirty="0"/>
              <a:t>TÜV handbook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260104" y="3074023"/>
            <a:ext cx="2663825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de-DE" sz="1800" dirty="0"/>
              <a:t>DIN 19250, VDE 0801</a:t>
            </a:r>
            <a:br>
              <a:rPr lang="en-US" altLang="de-DE" sz="1800" dirty="0"/>
            </a:br>
            <a:r>
              <a:rPr lang="en-US" altLang="de-DE" sz="1800" dirty="0"/>
              <a:t>VDE 0116 and other</a:t>
            </a:r>
          </a:p>
          <a:p>
            <a:r>
              <a:rPr lang="en-US" altLang="de-DE" sz="1800" dirty="0"/>
              <a:t>Application related Standards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419872" y="2101915"/>
            <a:ext cx="458899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de-DE" sz="1800" dirty="0"/>
              <a:t>IEC 61508, EN ISO 13849, EN 50156,</a:t>
            </a:r>
          </a:p>
          <a:p>
            <a:r>
              <a:rPr lang="en-US" altLang="de-DE" sz="1800" dirty="0"/>
              <a:t>IEC 61511 and other Application Standards</a:t>
            </a:r>
          </a:p>
          <a:p>
            <a:r>
              <a:rPr lang="en-US" altLang="de-DE" sz="1800" dirty="0"/>
              <a:t/>
            </a:r>
            <a:br>
              <a:rPr lang="en-US" altLang="de-DE" sz="1800" dirty="0"/>
            </a:br>
            <a:endParaRPr lang="en-US" altLang="de-DE" sz="1800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11960" y="4759132"/>
            <a:ext cx="685800" cy="242888"/>
          </a:xfrm>
        </p:spPr>
        <p:txBody>
          <a:bodyPr/>
          <a:lstStyle/>
          <a:p>
            <a:pPr>
              <a:defRPr/>
            </a:pPr>
            <a:fld id="{A59737EE-6D6B-4FC2-820B-A8CC40D22E9C}" type="slidenum">
              <a:rPr lang="de-DE" sz="1000" smtClean="0"/>
              <a:pPr>
                <a:defRPr/>
              </a:pPr>
              <a:t>8</a:t>
            </a:fld>
            <a:endParaRPr lang="de-DE" sz="1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372672" y="2895787"/>
            <a:ext cx="2663825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de-DE" sz="1800" dirty="0" smtClean="0"/>
              <a:t>IEC 61508, ISO 26262</a:t>
            </a:r>
            <a:br>
              <a:rPr lang="en-US" altLang="de-DE" sz="1800" dirty="0" smtClean="0"/>
            </a:br>
            <a:r>
              <a:rPr lang="en-US" altLang="de-DE" sz="1800" dirty="0" smtClean="0"/>
              <a:t>and other product or</a:t>
            </a:r>
          </a:p>
          <a:p>
            <a:r>
              <a:rPr lang="en-US" altLang="de-DE" sz="1800" dirty="0" smtClean="0"/>
              <a:t>Application standards</a:t>
            </a:r>
            <a:endParaRPr lang="en-US" altLang="de-DE" sz="1800" dirty="0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541642" y="719184"/>
            <a:ext cx="156686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400" dirty="0" smtClean="0">
                <a:solidFill>
                  <a:srgbClr val="007AC2"/>
                </a:solidFill>
              </a:rPr>
              <a:t> </a:t>
            </a:r>
            <a:r>
              <a:rPr lang="en-US" altLang="de-DE" sz="1800" dirty="0" smtClean="0">
                <a:solidFill>
                  <a:srgbClr val="007AC2"/>
                </a:solidFill>
              </a:rPr>
              <a:t>Security</a:t>
            </a:r>
            <a:r>
              <a:rPr lang="en-US" altLang="de-DE" sz="1400" dirty="0" smtClean="0">
                <a:solidFill>
                  <a:srgbClr val="007AC2"/>
                </a:solidFill>
              </a:rPr>
              <a:t> …….</a:t>
            </a:r>
            <a:endParaRPr lang="en-US" altLang="de-DE" sz="1400" dirty="0">
              <a:solidFill>
                <a:srgbClr val="007A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92894"/>
            <a:ext cx="7402513" cy="388144"/>
          </a:xfrm>
        </p:spPr>
        <p:txBody>
          <a:bodyPr/>
          <a:lstStyle/>
          <a:p>
            <a:r>
              <a:rPr lang="en-US" altLang="de-DE" dirty="0" smtClean="0">
                <a:solidFill>
                  <a:schemeClr val="tx1"/>
                </a:solidFill>
              </a:rPr>
              <a:t>Relation of IEC 61508 / Sector, Application Standards</a:t>
            </a: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4227513" y="2007394"/>
            <a:ext cx="2057400" cy="85725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440239" y="2245519"/>
            <a:ext cx="17636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600" b="1"/>
              <a:t>IEC 61508</a:t>
            </a:r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3171825" y="3720704"/>
            <a:ext cx="1600200" cy="62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196589" y="3798094"/>
            <a:ext cx="1576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600" b="1" dirty="0"/>
              <a:t>IEC 61511</a:t>
            </a:r>
          </a:p>
          <a:p>
            <a:pPr algn="ctr"/>
            <a:r>
              <a:rPr lang="en-US" altLang="de-DE" sz="1600" dirty="0"/>
              <a:t>Process Sector</a:t>
            </a:r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2703513" y="1207294"/>
            <a:ext cx="1600200" cy="62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2701081" y="1303735"/>
            <a:ext cx="1619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600" b="1"/>
              <a:t>IEC 61800-5-2</a:t>
            </a:r>
          </a:p>
          <a:p>
            <a:pPr algn="ctr"/>
            <a:r>
              <a:rPr lang="en-US" altLang="de-DE" sz="1600"/>
              <a:t>Electrical drives</a:t>
            </a:r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7046913" y="3321844"/>
            <a:ext cx="1600200" cy="62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7489992" y="3408760"/>
            <a:ext cx="7537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600" b="1"/>
              <a:t>EN 81</a:t>
            </a:r>
          </a:p>
          <a:p>
            <a:pPr algn="ctr"/>
            <a:r>
              <a:rPr lang="en-US" altLang="de-DE" sz="1600"/>
              <a:t>Lifts</a:t>
            </a:r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798513" y="1550194"/>
            <a:ext cx="1600200" cy="62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801224" y="1664494"/>
            <a:ext cx="1540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600" b="1"/>
              <a:t>IEC 61513</a:t>
            </a:r>
          </a:p>
          <a:p>
            <a:pPr algn="ctr"/>
            <a:r>
              <a:rPr lang="en-US" altLang="de-DE" sz="1600"/>
              <a:t>Nuclear Sector</a:t>
            </a:r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5243513" y="3706416"/>
            <a:ext cx="1600200" cy="62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5503964" y="3755232"/>
            <a:ext cx="10951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600" b="1"/>
              <a:t>EN 50156</a:t>
            </a:r>
          </a:p>
          <a:p>
            <a:pPr algn="ctr"/>
            <a:r>
              <a:rPr lang="en-US" altLang="de-DE" sz="1600"/>
              <a:t>Furnaces</a:t>
            </a:r>
          </a:p>
        </p:txBody>
      </p:sp>
      <p:sp>
        <p:nvSpPr>
          <p:cNvPr id="32789" name="Oval 21"/>
          <p:cNvSpPr>
            <a:spLocks noChangeArrowheads="1"/>
          </p:cNvSpPr>
          <p:nvPr/>
        </p:nvSpPr>
        <p:spPr bwMode="auto">
          <a:xfrm>
            <a:off x="1560513" y="3264694"/>
            <a:ext cx="1600200" cy="62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1548446" y="3282554"/>
            <a:ext cx="16417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600" b="1"/>
              <a:t>IEC 60601</a:t>
            </a:r>
          </a:p>
          <a:p>
            <a:pPr algn="ctr"/>
            <a:r>
              <a:rPr lang="en-US" altLang="de-DE" sz="1600"/>
              <a:t>Medical devices</a:t>
            </a:r>
          </a:p>
        </p:txBody>
      </p:sp>
      <p:sp>
        <p:nvSpPr>
          <p:cNvPr id="32791" name="Oval 23"/>
          <p:cNvSpPr>
            <a:spLocks noChangeArrowheads="1"/>
          </p:cNvSpPr>
          <p:nvPr/>
        </p:nvSpPr>
        <p:spPr bwMode="auto">
          <a:xfrm>
            <a:off x="493713" y="2412206"/>
            <a:ext cx="1600200" cy="62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750665" y="2409825"/>
            <a:ext cx="11624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600" b="1"/>
              <a:t>EN 50128</a:t>
            </a:r>
          </a:p>
          <a:p>
            <a:pPr algn="ctr"/>
            <a:r>
              <a:rPr lang="en-US" altLang="de-DE" sz="1600"/>
              <a:t>Railway</a:t>
            </a:r>
          </a:p>
          <a:p>
            <a:pPr algn="ctr"/>
            <a:r>
              <a:rPr lang="en-US" altLang="de-DE" sz="1600"/>
              <a:t>application</a:t>
            </a:r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6284913" y="2693194"/>
            <a:ext cx="1066800" cy="628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flipH="1">
            <a:off x="4075113" y="2921794"/>
            <a:ext cx="609600" cy="742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5599113" y="2978944"/>
            <a:ext cx="381000" cy="628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H="1">
            <a:off x="3160713" y="2750344"/>
            <a:ext cx="1143000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H="1">
            <a:off x="2322513" y="2521744"/>
            <a:ext cx="1752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 flipH="1" flipV="1">
            <a:off x="2474913" y="2007394"/>
            <a:ext cx="167640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 flipH="1" flipV="1">
            <a:off x="4075113" y="1835944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0" name="Oval 32"/>
          <p:cNvSpPr>
            <a:spLocks noChangeArrowheads="1"/>
          </p:cNvSpPr>
          <p:nvPr/>
        </p:nvSpPr>
        <p:spPr bwMode="auto">
          <a:xfrm>
            <a:off x="6624638" y="1295400"/>
            <a:ext cx="76200" cy="571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801" name="Oval 33"/>
          <p:cNvSpPr>
            <a:spLocks noChangeArrowheads="1"/>
          </p:cNvSpPr>
          <p:nvPr/>
        </p:nvSpPr>
        <p:spPr bwMode="auto">
          <a:xfrm>
            <a:off x="6853238" y="1295400"/>
            <a:ext cx="76200" cy="571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802" name="Oval 34"/>
          <p:cNvSpPr>
            <a:spLocks noChangeArrowheads="1"/>
          </p:cNvSpPr>
          <p:nvPr/>
        </p:nvSpPr>
        <p:spPr bwMode="auto">
          <a:xfrm>
            <a:off x="7081838" y="1295400"/>
            <a:ext cx="76200" cy="571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803" name="Oval 35"/>
          <p:cNvSpPr>
            <a:spLocks noChangeArrowheads="1"/>
          </p:cNvSpPr>
          <p:nvPr/>
        </p:nvSpPr>
        <p:spPr bwMode="auto">
          <a:xfrm>
            <a:off x="7386638" y="1295400"/>
            <a:ext cx="76200" cy="571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804" name="Oval 36"/>
          <p:cNvSpPr>
            <a:spLocks noChangeArrowheads="1"/>
          </p:cNvSpPr>
          <p:nvPr/>
        </p:nvSpPr>
        <p:spPr bwMode="auto">
          <a:xfrm>
            <a:off x="4787900" y="845344"/>
            <a:ext cx="1600200" cy="62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4926479" y="951310"/>
            <a:ext cx="13484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600" b="1"/>
              <a:t>ISO 13849-1</a:t>
            </a:r>
          </a:p>
          <a:p>
            <a:pPr algn="ctr"/>
            <a:r>
              <a:rPr lang="en-US" altLang="de-DE" sz="1600"/>
              <a:t>Machinery</a:t>
            </a:r>
          </a:p>
        </p:txBody>
      </p:sp>
      <p:sp>
        <p:nvSpPr>
          <p:cNvPr id="32806" name="Line 38"/>
          <p:cNvSpPr>
            <a:spLocks noChangeShapeType="1"/>
          </p:cNvSpPr>
          <p:nvPr/>
        </p:nvSpPr>
        <p:spPr bwMode="auto">
          <a:xfrm flipV="1">
            <a:off x="5276850" y="1676400"/>
            <a:ext cx="268288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7" name="Oval 39"/>
          <p:cNvSpPr>
            <a:spLocks noChangeArrowheads="1"/>
          </p:cNvSpPr>
          <p:nvPr/>
        </p:nvSpPr>
        <p:spPr bwMode="auto">
          <a:xfrm>
            <a:off x="7262813" y="2428875"/>
            <a:ext cx="1600200" cy="62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7507110" y="2515791"/>
            <a:ext cx="11528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600" b="1"/>
              <a:t>IEC 62061</a:t>
            </a:r>
          </a:p>
          <a:p>
            <a:pPr algn="ctr"/>
            <a:r>
              <a:rPr lang="en-US" altLang="de-DE" sz="1600"/>
              <a:t>Machinery</a:t>
            </a:r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395289" y="839392"/>
            <a:ext cx="14048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de-DE" sz="2000" b="1">
                <a:solidFill>
                  <a:srgbClr val="007AC2"/>
                </a:solidFill>
              </a:rPr>
              <a:t>Overview:</a:t>
            </a:r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>
            <a:off x="6372226" y="2409825"/>
            <a:ext cx="720725" cy="161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11960" y="4759132"/>
            <a:ext cx="685800" cy="242888"/>
          </a:xfrm>
        </p:spPr>
        <p:txBody>
          <a:bodyPr/>
          <a:lstStyle/>
          <a:p>
            <a:pPr>
              <a:defRPr/>
            </a:pPr>
            <a:fld id="{A59737EE-6D6B-4FC2-820B-A8CC40D22E9C}" type="slidenum">
              <a:rPr lang="de-DE" sz="1000" smtClean="0"/>
              <a:pPr>
                <a:defRPr/>
              </a:pPr>
              <a:t>9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xmlns="" val="37981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ST_COLOR_1" val="0,0,0,Dark 1"/>
  <p:tag name="MIO_MST_COLOR_2" val="255,255,255,Light 1"/>
  <p:tag name="MIO_MST_COLOR_3" val="0,115,185,Dark 2"/>
  <p:tag name="MIO_MST_COLOR_4" val="206,211,215,Light 2"/>
  <p:tag name="MIO_MST_COLOR_5" val="145,175,220,Accent 1"/>
  <p:tag name="MIO_MST_COLOR_6" val="190,210,240,Accent 2"/>
  <p:tag name="MIO_MST_COLOR_7" val="195,220,195,Accent 3"/>
  <p:tag name="MIO_MST_COLOR_8" val="240,220,150,Accent 4"/>
  <p:tag name="MIO_MST_COLOR_9" val="235,195,175,Accent 5"/>
  <p:tag name="MIO_MST_COLOR_10" val="215,225,245,Accent 6"/>
  <p:tag name="MIO_MST_COLOR_11" val="130,160,205,"/>
  <p:tag name="MIO_MST_COLOR_12" val="222,149,41,"/>
  <p:tag name="MIO_PRESI_FIRST_SLIDENUMBER" val="1"/>
  <p:tag name="MIO_HDS" val="True"/>
  <p:tag name="MIO_EK" val="1149"/>
  <p:tag name="MIO_UPDATE" val="True"/>
  <p:tag name="MIO_VERSION" val="07.03.2014 16:27:36"/>
  <p:tag name="MIO_DBID" val="0697DB97-ABE8-48BD-A7C2-0968716355E1"/>
  <p:tag name="MIO_LASTDOWNLOADED" val="01.10.2015 09:37:46"/>
  <p:tag name="MIO_OBJECTNAME" val="TÜV Rheinland EN"/>
  <p:tag name="MIO_LASTEDITORNAME" val="empower enterprise"/>
</p:tagLst>
</file>

<file path=ppt/theme/theme1.xml><?xml version="1.0" encoding="utf-8"?>
<a:theme xmlns:a="http://schemas.openxmlformats.org/drawingml/2006/main" name="blank">
  <a:themeElements>
    <a:clrScheme name="TUEV FARBEN">
      <a:dk1>
        <a:srgbClr val="000000"/>
      </a:dk1>
      <a:lt1>
        <a:srgbClr val="FFFFFF"/>
      </a:lt1>
      <a:dk2>
        <a:srgbClr val="0073B9"/>
      </a:dk2>
      <a:lt2>
        <a:srgbClr val="CED3D7"/>
      </a:lt2>
      <a:accent1>
        <a:srgbClr val="91AFDC"/>
      </a:accent1>
      <a:accent2>
        <a:srgbClr val="BED2F0"/>
      </a:accent2>
      <a:accent3>
        <a:srgbClr val="C3DCC3"/>
      </a:accent3>
      <a:accent4>
        <a:srgbClr val="F0DC96"/>
      </a:accent4>
      <a:accent5>
        <a:srgbClr val="EBC3AF"/>
      </a:accent5>
      <a:accent6>
        <a:srgbClr val="D7E1F5"/>
      </a:accent6>
      <a:hlink>
        <a:srgbClr val="82A0CD"/>
      </a:hlink>
      <a:folHlink>
        <a:srgbClr val="DE9529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>
              <a:alpha val="8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E4EBF0">
                  <a:alpha val="80000"/>
                </a:srgbClr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>
          <a:defRPr dirty="0"/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7434</TotalTime>
  <Words>870</Words>
  <Application>Microsoft Office PowerPoint</Application>
  <PresentationFormat>全屏显示(16:9)</PresentationFormat>
  <Paragraphs>286</Paragraphs>
  <Slides>23</Slides>
  <Notes>10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blank</vt:lpstr>
      <vt:lpstr>PI3</vt:lpstr>
      <vt:lpstr>Document</vt:lpstr>
      <vt:lpstr>Functional Safety in industry application</vt:lpstr>
      <vt:lpstr>Topics under discussion</vt:lpstr>
      <vt:lpstr>幻灯片 3</vt:lpstr>
      <vt:lpstr>Use of electronic circuits in safety related application</vt:lpstr>
      <vt:lpstr>TÜV Handbook “Microcomputer in Safety Technique”</vt:lpstr>
      <vt:lpstr>Certification of Programmable Electronic Systems</vt:lpstr>
      <vt:lpstr>Development of safety related standards</vt:lpstr>
      <vt:lpstr>Functional Safety Standards used for Certification</vt:lpstr>
      <vt:lpstr>Relation of IEC 61508 / Sector, Application Standards</vt:lpstr>
      <vt:lpstr>幻灯片 10</vt:lpstr>
      <vt:lpstr>„Functional Safety“</vt:lpstr>
      <vt:lpstr>„Safety Function“</vt:lpstr>
      <vt:lpstr>„Systematic and random faults“</vt:lpstr>
      <vt:lpstr>Target failure measures</vt:lpstr>
      <vt:lpstr>Safety Function, Safety Loop</vt:lpstr>
      <vt:lpstr>幻灯片 16</vt:lpstr>
      <vt:lpstr>Type of Faults </vt:lpstr>
      <vt:lpstr>Measures to avoid systematic faults (QM)</vt:lpstr>
      <vt:lpstr>Measures to control systematic failures</vt:lpstr>
      <vt:lpstr>幻灯片 20</vt:lpstr>
      <vt:lpstr>Type of Faults </vt:lpstr>
      <vt:lpstr>Measures to control random faults (on-line diagnostic)</vt:lpstr>
      <vt:lpstr>幻灯片 23</vt:lpstr>
    </vt:vector>
  </TitlesOfParts>
  <Company>MIO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grasv</dc:creator>
  <cp:lastModifiedBy>user</cp:lastModifiedBy>
  <cp:revision>106</cp:revision>
  <dcterms:created xsi:type="dcterms:W3CDTF">2014-03-07T15:27:36Z</dcterms:created>
  <dcterms:modified xsi:type="dcterms:W3CDTF">2016-11-10T05:17:30Z</dcterms:modified>
</cp:coreProperties>
</file>